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307" r:id="rId11"/>
    <p:sldId id="265" r:id="rId12"/>
    <p:sldId id="266" r:id="rId13"/>
    <p:sldId id="298" r:id="rId14"/>
    <p:sldId id="267" r:id="rId15"/>
    <p:sldId id="299" r:id="rId16"/>
    <p:sldId id="300" r:id="rId17"/>
    <p:sldId id="268" r:id="rId18"/>
    <p:sldId id="269" r:id="rId19"/>
    <p:sldId id="270" r:id="rId20"/>
    <p:sldId id="285" r:id="rId21"/>
    <p:sldId id="271" r:id="rId22"/>
    <p:sldId id="301" r:id="rId23"/>
    <p:sldId id="303" r:id="rId24"/>
    <p:sldId id="304" r:id="rId25"/>
    <p:sldId id="305" r:id="rId26"/>
    <p:sldId id="272" r:id="rId27"/>
    <p:sldId id="273" r:id="rId28"/>
    <p:sldId id="302" r:id="rId29"/>
    <p:sldId id="284" r:id="rId30"/>
    <p:sldId id="274" r:id="rId31"/>
    <p:sldId id="275" r:id="rId32"/>
    <p:sldId id="309" r:id="rId33"/>
    <p:sldId id="276" r:id="rId34"/>
    <p:sldId id="310" r:id="rId35"/>
    <p:sldId id="306" r:id="rId36"/>
    <p:sldId id="277" r:id="rId37"/>
    <p:sldId id="308" r:id="rId38"/>
    <p:sldId id="278" r:id="rId39"/>
    <p:sldId id="279" r:id="rId40"/>
    <p:sldId id="281" r:id="rId41"/>
    <p:sldId id="280" r:id="rId42"/>
    <p:sldId id="283" r:id="rId43"/>
    <p:sldId id="286" r:id="rId44"/>
    <p:sldId id="289" r:id="rId45"/>
    <p:sldId id="290" r:id="rId46"/>
    <p:sldId id="311" r:id="rId47"/>
    <p:sldId id="312" r:id="rId48"/>
    <p:sldId id="313" r:id="rId49"/>
    <p:sldId id="291" r:id="rId50"/>
    <p:sldId id="292" r:id="rId51"/>
    <p:sldId id="293" r:id="rId52"/>
    <p:sldId id="316" r:id="rId53"/>
    <p:sldId id="314" r:id="rId54"/>
    <p:sldId id="315" r:id="rId55"/>
    <p:sldId id="288" r:id="rId56"/>
    <p:sldId id="295" r:id="rId57"/>
    <p:sldId id="317" r:id="rId58"/>
    <p:sldId id="287" r:id="rId59"/>
    <p:sldId id="319" r:id="rId60"/>
    <p:sldId id="320" r:id="rId61"/>
    <p:sldId id="294" r:id="rId62"/>
    <p:sldId id="318" r:id="rId63"/>
    <p:sldId id="321" r:id="rId64"/>
    <p:sldId id="322" r:id="rId65"/>
    <p:sldId id="323" r:id="rId66"/>
    <p:sldId id="326" r:id="rId67"/>
    <p:sldId id="324" r:id="rId68"/>
    <p:sldId id="327" r:id="rId69"/>
    <p:sldId id="325" r:id="rId70"/>
    <p:sldId id="328" r:id="rId71"/>
    <p:sldId id="329" r:id="rId72"/>
    <p:sldId id="330" r:id="rId73"/>
    <p:sldId id="331"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94660"/>
  </p:normalViewPr>
  <p:slideViewPr>
    <p:cSldViewPr snapToGrid="0">
      <p:cViewPr varScale="1">
        <p:scale>
          <a:sx n="68" d="100"/>
          <a:sy n="68" d="100"/>
        </p:scale>
        <p:origin x="8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D5E3CF-EF70-4F4F-A9C6-343835F55C32}" type="datetimeFigureOut">
              <a:rPr lang="en-US" smtClean="0"/>
              <a:pPr/>
              <a:t>7/5/2023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A358E0-9C25-4642-A216-7EE3998DDB93}" type="slidenum">
              <a:rPr lang="en-US" smtClean="0"/>
              <a:pPr/>
              <a:t>‹#›</a:t>
            </a:fld>
            <a:endParaRPr lang="en-US"/>
          </a:p>
        </p:txBody>
      </p:sp>
    </p:spTree>
    <p:extLst>
      <p:ext uri="{BB962C8B-B14F-4D97-AF65-F5344CB8AC3E}">
        <p14:creationId xmlns:p14="http://schemas.microsoft.com/office/powerpoint/2010/main" val="3634318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A358E0-9C25-4642-A216-7EE3998DDB93}" type="slidenum">
              <a:rPr lang="en-US" smtClean="0"/>
              <a:pPr/>
              <a:t>49</a:t>
            </a:fld>
            <a:endParaRPr lang="en-US"/>
          </a:p>
        </p:txBody>
      </p:sp>
    </p:spTree>
    <p:extLst>
      <p:ext uri="{BB962C8B-B14F-4D97-AF65-F5344CB8AC3E}">
        <p14:creationId xmlns:p14="http://schemas.microsoft.com/office/powerpoint/2010/main" val="4140890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AA38A-231C-C36F-482F-28D820FD9A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6688F2E-B157-194B-0D50-54B922B6DF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1501CAF-375E-DBD0-EDFA-3F8A62C7F082}"/>
              </a:ext>
            </a:extLst>
          </p:cNvPr>
          <p:cNvSpPr>
            <a:spLocks noGrp="1"/>
          </p:cNvSpPr>
          <p:nvPr>
            <p:ph type="dt" sz="half" idx="10"/>
          </p:nvPr>
        </p:nvSpPr>
        <p:spPr/>
        <p:txBody>
          <a:bodyPr/>
          <a:lstStyle/>
          <a:p>
            <a:fld id="{A940D350-26AB-4828-B314-CD8881C51007}" type="datetimeFigureOut">
              <a:rPr lang="en-IN" smtClean="0"/>
              <a:pPr/>
              <a:t>05-07-2023</a:t>
            </a:fld>
            <a:endParaRPr lang="en-IN"/>
          </a:p>
        </p:txBody>
      </p:sp>
      <p:sp>
        <p:nvSpPr>
          <p:cNvPr id="5" name="Footer Placeholder 4">
            <a:extLst>
              <a:ext uri="{FF2B5EF4-FFF2-40B4-BE49-F238E27FC236}">
                <a16:creationId xmlns:a16="http://schemas.microsoft.com/office/drawing/2014/main" id="{7F74586E-4986-AF93-2BC1-D9E1DD2920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C5CA60-F98E-F58A-3735-75DF6D2032E2}"/>
              </a:ext>
            </a:extLst>
          </p:cNvPr>
          <p:cNvSpPr>
            <a:spLocks noGrp="1"/>
          </p:cNvSpPr>
          <p:nvPr>
            <p:ph type="sldNum" sz="quarter" idx="12"/>
          </p:nvPr>
        </p:nvSpPr>
        <p:spPr/>
        <p:txBody>
          <a:bodyPr/>
          <a:lstStyle/>
          <a:p>
            <a:fld id="{B62982B2-56B4-4277-805E-30E59C722F99}" type="slidenum">
              <a:rPr lang="en-IN" smtClean="0"/>
              <a:pPr/>
              <a:t>‹#›</a:t>
            </a:fld>
            <a:endParaRPr lang="en-IN"/>
          </a:p>
        </p:txBody>
      </p:sp>
    </p:spTree>
    <p:extLst>
      <p:ext uri="{BB962C8B-B14F-4D97-AF65-F5344CB8AC3E}">
        <p14:creationId xmlns:p14="http://schemas.microsoft.com/office/powerpoint/2010/main" val="208017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C4948-6FC0-E83E-8669-11E8150D1A5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F3C87C-EDFC-BB1A-4F29-AC2E82389E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9B44D4-5A45-026E-C2EF-CB5D74503782}"/>
              </a:ext>
            </a:extLst>
          </p:cNvPr>
          <p:cNvSpPr>
            <a:spLocks noGrp="1"/>
          </p:cNvSpPr>
          <p:nvPr>
            <p:ph type="dt" sz="half" idx="10"/>
          </p:nvPr>
        </p:nvSpPr>
        <p:spPr/>
        <p:txBody>
          <a:bodyPr/>
          <a:lstStyle/>
          <a:p>
            <a:fld id="{A940D350-26AB-4828-B314-CD8881C51007}" type="datetimeFigureOut">
              <a:rPr lang="en-IN" smtClean="0"/>
              <a:pPr/>
              <a:t>05-07-2023</a:t>
            </a:fld>
            <a:endParaRPr lang="en-IN"/>
          </a:p>
        </p:txBody>
      </p:sp>
      <p:sp>
        <p:nvSpPr>
          <p:cNvPr id="5" name="Footer Placeholder 4">
            <a:extLst>
              <a:ext uri="{FF2B5EF4-FFF2-40B4-BE49-F238E27FC236}">
                <a16:creationId xmlns:a16="http://schemas.microsoft.com/office/drawing/2014/main" id="{E5D15570-12AC-4425-DC88-0DB3FD44B4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B02372-4726-A198-BAB4-0D8B5FD90AF7}"/>
              </a:ext>
            </a:extLst>
          </p:cNvPr>
          <p:cNvSpPr>
            <a:spLocks noGrp="1"/>
          </p:cNvSpPr>
          <p:nvPr>
            <p:ph type="sldNum" sz="quarter" idx="12"/>
          </p:nvPr>
        </p:nvSpPr>
        <p:spPr/>
        <p:txBody>
          <a:bodyPr/>
          <a:lstStyle/>
          <a:p>
            <a:fld id="{B62982B2-56B4-4277-805E-30E59C722F99}" type="slidenum">
              <a:rPr lang="en-IN" smtClean="0"/>
              <a:pPr/>
              <a:t>‹#›</a:t>
            </a:fld>
            <a:endParaRPr lang="en-IN"/>
          </a:p>
        </p:txBody>
      </p:sp>
    </p:spTree>
    <p:extLst>
      <p:ext uri="{BB962C8B-B14F-4D97-AF65-F5344CB8AC3E}">
        <p14:creationId xmlns:p14="http://schemas.microsoft.com/office/powerpoint/2010/main" val="4172450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A274D0-B965-8365-91DD-24F2857C26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73F433-535B-60C2-CE81-3E3D455982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292D5E-1F9D-8A25-4653-005A41DD9480}"/>
              </a:ext>
            </a:extLst>
          </p:cNvPr>
          <p:cNvSpPr>
            <a:spLocks noGrp="1"/>
          </p:cNvSpPr>
          <p:nvPr>
            <p:ph type="dt" sz="half" idx="10"/>
          </p:nvPr>
        </p:nvSpPr>
        <p:spPr/>
        <p:txBody>
          <a:bodyPr/>
          <a:lstStyle/>
          <a:p>
            <a:fld id="{A940D350-26AB-4828-B314-CD8881C51007}" type="datetimeFigureOut">
              <a:rPr lang="en-IN" smtClean="0"/>
              <a:pPr/>
              <a:t>05-07-2023</a:t>
            </a:fld>
            <a:endParaRPr lang="en-IN"/>
          </a:p>
        </p:txBody>
      </p:sp>
      <p:sp>
        <p:nvSpPr>
          <p:cNvPr id="5" name="Footer Placeholder 4">
            <a:extLst>
              <a:ext uri="{FF2B5EF4-FFF2-40B4-BE49-F238E27FC236}">
                <a16:creationId xmlns:a16="http://schemas.microsoft.com/office/drawing/2014/main" id="{FEA67D89-E906-7220-7310-E600B0B03E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B52A3D-7589-FC09-9157-49067A552DDE}"/>
              </a:ext>
            </a:extLst>
          </p:cNvPr>
          <p:cNvSpPr>
            <a:spLocks noGrp="1"/>
          </p:cNvSpPr>
          <p:nvPr>
            <p:ph type="sldNum" sz="quarter" idx="12"/>
          </p:nvPr>
        </p:nvSpPr>
        <p:spPr/>
        <p:txBody>
          <a:bodyPr/>
          <a:lstStyle/>
          <a:p>
            <a:fld id="{B62982B2-56B4-4277-805E-30E59C722F99}" type="slidenum">
              <a:rPr lang="en-IN" smtClean="0"/>
              <a:pPr/>
              <a:t>‹#›</a:t>
            </a:fld>
            <a:endParaRPr lang="en-IN"/>
          </a:p>
        </p:txBody>
      </p:sp>
    </p:spTree>
    <p:extLst>
      <p:ext uri="{BB962C8B-B14F-4D97-AF65-F5344CB8AC3E}">
        <p14:creationId xmlns:p14="http://schemas.microsoft.com/office/powerpoint/2010/main" val="727827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74E63-A88E-7BF1-0723-D33D76CE82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A94F132-1EF2-1915-116C-4CEAA6F011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02E0F1-7CFC-C347-0F2A-D685BC58940C}"/>
              </a:ext>
            </a:extLst>
          </p:cNvPr>
          <p:cNvSpPr>
            <a:spLocks noGrp="1"/>
          </p:cNvSpPr>
          <p:nvPr>
            <p:ph type="dt" sz="half" idx="10"/>
          </p:nvPr>
        </p:nvSpPr>
        <p:spPr/>
        <p:txBody>
          <a:bodyPr/>
          <a:lstStyle/>
          <a:p>
            <a:fld id="{A940D350-26AB-4828-B314-CD8881C51007}" type="datetimeFigureOut">
              <a:rPr lang="en-IN" smtClean="0"/>
              <a:pPr/>
              <a:t>05-07-2023</a:t>
            </a:fld>
            <a:endParaRPr lang="en-IN"/>
          </a:p>
        </p:txBody>
      </p:sp>
      <p:sp>
        <p:nvSpPr>
          <p:cNvPr id="5" name="Footer Placeholder 4">
            <a:extLst>
              <a:ext uri="{FF2B5EF4-FFF2-40B4-BE49-F238E27FC236}">
                <a16:creationId xmlns:a16="http://schemas.microsoft.com/office/drawing/2014/main" id="{98BF1682-93FC-981F-3B0F-9B14768EE7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E7E09C-1C70-915D-3E05-2061C4D35FFA}"/>
              </a:ext>
            </a:extLst>
          </p:cNvPr>
          <p:cNvSpPr>
            <a:spLocks noGrp="1"/>
          </p:cNvSpPr>
          <p:nvPr>
            <p:ph type="sldNum" sz="quarter" idx="12"/>
          </p:nvPr>
        </p:nvSpPr>
        <p:spPr/>
        <p:txBody>
          <a:bodyPr/>
          <a:lstStyle/>
          <a:p>
            <a:fld id="{B62982B2-56B4-4277-805E-30E59C722F99}" type="slidenum">
              <a:rPr lang="en-IN" smtClean="0"/>
              <a:pPr/>
              <a:t>‹#›</a:t>
            </a:fld>
            <a:endParaRPr lang="en-IN"/>
          </a:p>
        </p:txBody>
      </p:sp>
    </p:spTree>
    <p:extLst>
      <p:ext uri="{BB962C8B-B14F-4D97-AF65-F5344CB8AC3E}">
        <p14:creationId xmlns:p14="http://schemas.microsoft.com/office/powerpoint/2010/main" val="3168082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9F9BD-F7C8-DBA6-4FD6-AAFF467DD9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C522DAE-0CDB-6920-9B8B-D8C06C8605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3AB1C9-D4D9-26C9-E4F0-CB8F876E1B95}"/>
              </a:ext>
            </a:extLst>
          </p:cNvPr>
          <p:cNvSpPr>
            <a:spLocks noGrp="1"/>
          </p:cNvSpPr>
          <p:nvPr>
            <p:ph type="dt" sz="half" idx="10"/>
          </p:nvPr>
        </p:nvSpPr>
        <p:spPr/>
        <p:txBody>
          <a:bodyPr/>
          <a:lstStyle/>
          <a:p>
            <a:fld id="{A940D350-26AB-4828-B314-CD8881C51007}" type="datetimeFigureOut">
              <a:rPr lang="en-IN" smtClean="0"/>
              <a:pPr/>
              <a:t>05-07-2023</a:t>
            </a:fld>
            <a:endParaRPr lang="en-IN"/>
          </a:p>
        </p:txBody>
      </p:sp>
      <p:sp>
        <p:nvSpPr>
          <p:cNvPr id="5" name="Footer Placeholder 4">
            <a:extLst>
              <a:ext uri="{FF2B5EF4-FFF2-40B4-BE49-F238E27FC236}">
                <a16:creationId xmlns:a16="http://schemas.microsoft.com/office/drawing/2014/main" id="{7C42B73E-916B-3869-2B03-22021734E6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007463-F86C-F5BE-833E-A99E6D67432D}"/>
              </a:ext>
            </a:extLst>
          </p:cNvPr>
          <p:cNvSpPr>
            <a:spLocks noGrp="1"/>
          </p:cNvSpPr>
          <p:nvPr>
            <p:ph type="sldNum" sz="quarter" idx="12"/>
          </p:nvPr>
        </p:nvSpPr>
        <p:spPr/>
        <p:txBody>
          <a:bodyPr/>
          <a:lstStyle/>
          <a:p>
            <a:fld id="{B62982B2-56B4-4277-805E-30E59C722F99}" type="slidenum">
              <a:rPr lang="en-IN" smtClean="0"/>
              <a:pPr/>
              <a:t>‹#›</a:t>
            </a:fld>
            <a:endParaRPr lang="en-IN"/>
          </a:p>
        </p:txBody>
      </p:sp>
    </p:spTree>
    <p:extLst>
      <p:ext uri="{BB962C8B-B14F-4D97-AF65-F5344CB8AC3E}">
        <p14:creationId xmlns:p14="http://schemas.microsoft.com/office/powerpoint/2010/main" val="3673130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1F2E1-8DDA-2877-EF02-171AB1FE91E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9F62A4-84DE-9C66-FAB7-1504EED597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BCCD59D-5042-50EA-B5DB-2A3D6D2FE3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93D67E5-F2F1-6527-F3E0-056331F629CC}"/>
              </a:ext>
            </a:extLst>
          </p:cNvPr>
          <p:cNvSpPr>
            <a:spLocks noGrp="1"/>
          </p:cNvSpPr>
          <p:nvPr>
            <p:ph type="dt" sz="half" idx="10"/>
          </p:nvPr>
        </p:nvSpPr>
        <p:spPr/>
        <p:txBody>
          <a:bodyPr/>
          <a:lstStyle/>
          <a:p>
            <a:fld id="{A940D350-26AB-4828-B314-CD8881C51007}" type="datetimeFigureOut">
              <a:rPr lang="en-IN" smtClean="0"/>
              <a:pPr/>
              <a:t>05-07-2023</a:t>
            </a:fld>
            <a:endParaRPr lang="en-IN"/>
          </a:p>
        </p:txBody>
      </p:sp>
      <p:sp>
        <p:nvSpPr>
          <p:cNvPr id="6" name="Footer Placeholder 5">
            <a:extLst>
              <a:ext uri="{FF2B5EF4-FFF2-40B4-BE49-F238E27FC236}">
                <a16:creationId xmlns:a16="http://schemas.microsoft.com/office/drawing/2014/main" id="{A02435D0-F3B5-3D5D-B45C-CDFE5F7D89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4C9B81-6873-69DB-6771-B495376DA4CA}"/>
              </a:ext>
            </a:extLst>
          </p:cNvPr>
          <p:cNvSpPr>
            <a:spLocks noGrp="1"/>
          </p:cNvSpPr>
          <p:nvPr>
            <p:ph type="sldNum" sz="quarter" idx="12"/>
          </p:nvPr>
        </p:nvSpPr>
        <p:spPr/>
        <p:txBody>
          <a:bodyPr/>
          <a:lstStyle/>
          <a:p>
            <a:fld id="{B62982B2-56B4-4277-805E-30E59C722F99}" type="slidenum">
              <a:rPr lang="en-IN" smtClean="0"/>
              <a:pPr/>
              <a:t>‹#›</a:t>
            </a:fld>
            <a:endParaRPr lang="en-IN"/>
          </a:p>
        </p:txBody>
      </p:sp>
    </p:spTree>
    <p:extLst>
      <p:ext uri="{BB962C8B-B14F-4D97-AF65-F5344CB8AC3E}">
        <p14:creationId xmlns:p14="http://schemas.microsoft.com/office/powerpoint/2010/main" val="3764129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FDBB8-A6F8-95B8-51D3-71B68D3DB62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C62CB58-402E-23AB-78AB-7F8BA0D00B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F09042-5158-FEFB-8ADD-CB099F37F9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DAA2CC9-D8A3-B44F-CEF0-FF011866DD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A424AB-4BA7-14B2-E5CD-19D66CB478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0127631-5A40-AC88-57DB-B002A2E185AA}"/>
              </a:ext>
            </a:extLst>
          </p:cNvPr>
          <p:cNvSpPr>
            <a:spLocks noGrp="1"/>
          </p:cNvSpPr>
          <p:nvPr>
            <p:ph type="dt" sz="half" idx="10"/>
          </p:nvPr>
        </p:nvSpPr>
        <p:spPr/>
        <p:txBody>
          <a:bodyPr/>
          <a:lstStyle/>
          <a:p>
            <a:fld id="{A940D350-26AB-4828-B314-CD8881C51007}" type="datetimeFigureOut">
              <a:rPr lang="en-IN" smtClean="0"/>
              <a:pPr/>
              <a:t>05-07-2023</a:t>
            </a:fld>
            <a:endParaRPr lang="en-IN"/>
          </a:p>
        </p:txBody>
      </p:sp>
      <p:sp>
        <p:nvSpPr>
          <p:cNvPr id="8" name="Footer Placeholder 7">
            <a:extLst>
              <a:ext uri="{FF2B5EF4-FFF2-40B4-BE49-F238E27FC236}">
                <a16:creationId xmlns:a16="http://schemas.microsoft.com/office/drawing/2014/main" id="{A512F8C7-CEDE-4E82-3073-67F1840C777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5661951-BF8E-8A5E-F9E8-F0508CFE26C0}"/>
              </a:ext>
            </a:extLst>
          </p:cNvPr>
          <p:cNvSpPr>
            <a:spLocks noGrp="1"/>
          </p:cNvSpPr>
          <p:nvPr>
            <p:ph type="sldNum" sz="quarter" idx="12"/>
          </p:nvPr>
        </p:nvSpPr>
        <p:spPr/>
        <p:txBody>
          <a:bodyPr/>
          <a:lstStyle/>
          <a:p>
            <a:fld id="{B62982B2-56B4-4277-805E-30E59C722F99}" type="slidenum">
              <a:rPr lang="en-IN" smtClean="0"/>
              <a:pPr/>
              <a:t>‹#›</a:t>
            </a:fld>
            <a:endParaRPr lang="en-IN"/>
          </a:p>
        </p:txBody>
      </p:sp>
    </p:spTree>
    <p:extLst>
      <p:ext uri="{BB962C8B-B14F-4D97-AF65-F5344CB8AC3E}">
        <p14:creationId xmlns:p14="http://schemas.microsoft.com/office/powerpoint/2010/main" val="4249639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3B7F4-310F-8A19-6030-0E3DBA07042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18CD7D6-928B-AF1F-AB0A-1A115AAEDFFC}"/>
              </a:ext>
            </a:extLst>
          </p:cNvPr>
          <p:cNvSpPr>
            <a:spLocks noGrp="1"/>
          </p:cNvSpPr>
          <p:nvPr>
            <p:ph type="dt" sz="half" idx="10"/>
          </p:nvPr>
        </p:nvSpPr>
        <p:spPr/>
        <p:txBody>
          <a:bodyPr/>
          <a:lstStyle/>
          <a:p>
            <a:fld id="{A940D350-26AB-4828-B314-CD8881C51007}" type="datetimeFigureOut">
              <a:rPr lang="en-IN" smtClean="0"/>
              <a:pPr/>
              <a:t>05-07-2023</a:t>
            </a:fld>
            <a:endParaRPr lang="en-IN"/>
          </a:p>
        </p:txBody>
      </p:sp>
      <p:sp>
        <p:nvSpPr>
          <p:cNvPr id="4" name="Footer Placeholder 3">
            <a:extLst>
              <a:ext uri="{FF2B5EF4-FFF2-40B4-BE49-F238E27FC236}">
                <a16:creationId xmlns:a16="http://schemas.microsoft.com/office/drawing/2014/main" id="{C88B95A6-1ED5-F724-E116-3A8E1CE528E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0AD9403-00DD-6B57-4969-E97CCB8ADBD9}"/>
              </a:ext>
            </a:extLst>
          </p:cNvPr>
          <p:cNvSpPr>
            <a:spLocks noGrp="1"/>
          </p:cNvSpPr>
          <p:nvPr>
            <p:ph type="sldNum" sz="quarter" idx="12"/>
          </p:nvPr>
        </p:nvSpPr>
        <p:spPr/>
        <p:txBody>
          <a:bodyPr/>
          <a:lstStyle/>
          <a:p>
            <a:fld id="{B62982B2-56B4-4277-805E-30E59C722F99}" type="slidenum">
              <a:rPr lang="en-IN" smtClean="0"/>
              <a:pPr/>
              <a:t>‹#›</a:t>
            </a:fld>
            <a:endParaRPr lang="en-IN"/>
          </a:p>
        </p:txBody>
      </p:sp>
    </p:spTree>
    <p:extLst>
      <p:ext uri="{BB962C8B-B14F-4D97-AF65-F5344CB8AC3E}">
        <p14:creationId xmlns:p14="http://schemas.microsoft.com/office/powerpoint/2010/main" val="3268577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586ED6-755A-6381-76FE-C5E45844F7BA}"/>
              </a:ext>
            </a:extLst>
          </p:cNvPr>
          <p:cNvSpPr>
            <a:spLocks noGrp="1"/>
          </p:cNvSpPr>
          <p:nvPr>
            <p:ph type="dt" sz="half" idx="10"/>
          </p:nvPr>
        </p:nvSpPr>
        <p:spPr/>
        <p:txBody>
          <a:bodyPr/>
          <a:lstStyle/>
          <a:p>
            <a:fld id="{A940D350-26AB-4828-B314-CD8881C51007}" type="datetimeFigureOut">
              <a:rPr lang="en-IN" smtClean="0"/>
              <a:pPr/>
              <a:t>05-07-2023</a:t>
            </a:fld>
            <a:endParaRPr lang="en-IN"/>
          </a:p>
        </p:txBody>
      </p:sp>
      <p:sp>
        <p:nvSpPr>
          <p:cNvPr id="3" name="Footer Placeholder 2">
            <a:extLst>
              <a:ext uri="{FF2B5EF4-FFF2-40B4-BE49-F238E27FC236}">
                <a16:creationId xmlns:a16="http://schemas.microsoft.com/office/drawing/2014/main" id="{7C5D6335-DDD7-60DE-31EC-2FA7C7F3019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9BF3FAD-CE89-A6AF-C52B-A24127C7D0D3}"/>
              </a:ext>
            </a:extLst>
          </p:cNvPr>
          <p:cNvSpPr>
            <a:spLocks noGrp="1"/>
          </p:cNvSpPr>
          <p:nvPr>
            <p:ph type="sldNum" sz="quarter" idx="12"/>
          </p:nvPr>
        </p:nvSpPr>
        <p:spPr/>
        <p:txBody>
          <a:bodyPr/>
          <a:lstStyle/>
          <a:p>
            <a:fld id="{B62982B2-56B4-4277-805E-30E59C722F99}" type="slidenum">
              <a:rPr lang="en-IN" smtClean="0"/>
              <a:pPr/>
              <a:t>‹#›</a:t>
            </a:fld>
            <a:endParaRPr lang="en-IN"/>
          </a:p>
        </p:txBody>
      </p:sp>
    </p:spTree>
    <p:extLst>
      <p:ext uri="{BB962C8B-B14F-4D97-AF65-F5344CB8AC3E}">
        <p14:creationId xmlns:p14="http://schemas.microsoft.com/office/powerpoint/2010/main" val="3589993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3162-CB0E-8720-D78F-A25B8B0890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8EC5F45-B81B-4875-64C0-F578EA9B0B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92486D1-E727-37E8-E725-755640C457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0E0E8-185F-BB60-D620-1AE7275A7B6D}"/>
              </a:ext>
            </a:extLst>
          </p:cNvPr>
          <p:cNvSpPr>
            <a:spLocks noGrp="1"/>
          </p:cNvSpPr>
          <p:nvPr>
            <p:ph type="dt" sz="half" idx="10"/>
          </p:nvPr>
        </p:nvSpPr>
        <p:spPr/>
        <p:txBody>
          <a:bodyPr/>
          <a:lstStyle/>
          <a:p>
            <a:fld id="{A940D350-26AB-4828-B314-CD8881C51007}" type="datetimeFigureOut">
              <a:rPr lang="en-IN" smtClean="0"/>
              <a:pPr/>
              <a:t>05-07-2023</a:t>
            </a:fld>
            <a:endParaRPr lang="en-IN"/>
          </a:p>
        </p:txBody>
      </p:sp>
      <p:sp>
        <p:nvSpPr>
          <p:cNvPr id="6" name="Footer Placeholder 5">
            <a:extLst>
              <a:ext uri="{FF2B5EF4-FFF2-40B4-BE49-F238E27FC236}">
                <a16:creationId xmlns:a16="http://schemas.microsoft.com/office/drawing/2014/main" id="{74BBF8B9-DF85-F32B-B6E4-5254889F76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5C23C0-49E3-FBF8-3779-1B47D6FF1DD9}"/>
              </a:ext>
            </a:extLst>
          </p:cNvPr>
          <p:cNvSpPr>
            <a:spLocks noGrp="1"/>
          </p:cNvSpPr>
          <p:nvPr>
            <p:ph type="sldNum" sz="quarter" idx="12"/>
          </p:nvPr>
        </p:nvSpPr>
        <p:spPr/>
        <p:txBody>
          <a:bodyPr/>
          <a:lstStyle/>
          <a:p>
            <a:fld id="{B62982B2-56B4-4277-805E-30E59C722F99}" type="slidenum">
              <a:rPr lang="en-IN" smtClean="0"/>
              <a:pPr/>
              <a:t>‹#›</a:t>
            </a:fld>
            <a:endParaRPr lang="en-IN"/>
          </a:p>
        </p:txBody>
      </p:sp>
    </p:spTree>
    <p:extLst>
      <p:ext uri="{BB962C8B-B14F-4D97-AF65-F5344CB8AC3E}">
        <p14:creationId xmlns:p14="http://schemas.microsoft.com/office/powerpoint/2010/main" val="2221598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16F26-8FA3-C1F2-523B-325618E668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B735129-41A1-9DE3-B2CF-C47204391C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D38E2B0-3D92-46E3-DBA9-29CBBCCE6C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B0AD49-D075-9B52-57A2-291127C3C78C}"/>
              </a:ext>
            </a:extLst>
          </p:cNvPr>
          <p:cNvSpPr>
            <a:spLocks noGrp="1"/>
          </p:cNvSpPr>
          <p:nvPr>
            <p:ph type="dt" sz="half" idx="10"/>
          </p:nvPr>
        </p:nvSpPr>
        <p:spPr/>
        <p:txBody>
          <a:bodyPr/>
          <a:lstStyle/>
          <a:p>
            <a:fld id="{A940D350-26AB-4828-B314-CD8881C51007}" type="datetimeFigureOut">
              <a:rPr lang="en-IN" smtClean="0"/>
              <a:pPr/>
              <a:t>05-07-2023</a:t>
            </a:fld>
            <a:endParaRPr lang="en-IN"/>
          </a:p>
        </p:txBody>
      </p:sp>
      <p:sp>
        <p:nvSpPr>
          <p:cNvPr id="6" name="Footer Placeholder 5">
            <a:extLst>
              <a:ext uri="{FF2B5EF4-FFF2-40B4-BE49-F238E27FC236}">
                <a16:creationId xmlns:a16="http://schemas.microsoft.com/office/drawing/2014/main" id="{731174B8-7DB1-771F-5CA2-3282D5A685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BF2143-2A73-F67E-689B-769EE6FA4058}"/>
              </a:ext>
            </a:extLst>
          </p:cNvPr>
          <p:cNvSpPr>
            <a:spLocks noGrp="1"/>
          </p:cNvSpPr>
          <p:nvPr>
            <p:ph type="sldNum" sz="quarter" idx="12"/>
          </p:nvPr>
        </p:nvSpPr>
        <p:spPr/>
        <p:txBody>
          <a:bodyPr/>
          <a:lstStyle/>
          <a:p>
            <a:fld id="{B62982B2-56B4-4277-805E-30E59C722F99}" type="slidenum">
              <a:rPr lang="en-IN" smtClean="0"/>
              <a:pPr/>
              <a:t>‹#›</a:t>
            </a:fld>
            <a:endParaRPr lang="en-IN"/>
          </a:p>
        </p:txBody>
      </p:sp>
    </p:spTree>
    <p:extLst>
      <p:ext uri="{BB962C8B-B14F-4D97-AF65-F5344CB8AC3E}">
        <p14:creationId xmlns:p14="http://schemas.microsoft.com/office/powerpoint/2010/main" val="4250386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D4F9C3-0332-820D-DF08-359BAA01E2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038223-D284-468E-45F0-F6C592F8B4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0FCA70-D2CB-73F8-1610-75A1741FE1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40D350-26AB-4828-B314-CD8881C51007}" type="datetimeFigureOut">
              <a:rPr lang="en-IN" smtClean="0"/>
              <a:pPr/>
              <a:t>05-07-2023</a:t>
            </a:fld>
            <a:endParaRPr lang="en-IN"/>
          </a:p>
        </p:txBody>
      </p:sp>
      <p:sp>
        <p:nvSpPr>
          <p:cNvPr id="5" name="Footer Placeholder 4">
            <a:extLst>
              <a:ext uri="{FF2B5EF4-FFF2-40B4-BE49-F238E27FC236}">
                <a16:creationId xmlns:a16="http://schemas.microsoft.com/office/drawing/2014/main" id="{E1CAD6D3-A7A3-08B1-8CF3-2CCCCF85D0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5791721-5176-F3C9-25C1-0100BE35B0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2982B2-56B4-4277-805E-30E59C722F99}" type="slidenum">
              <a:rPr lang="en-IN" smtClean="0"/>
              <a:pPr/>
              <a:t>‹#›</a:t>
            </a:fld>
            <a:endParaRPr lang="en-IN"/>
          </a:p>
        </p:txBody>
      </p:sp>
    </p:spTree>
    <p:extLst>
      <p:ext uri="{BB962C8B-B14F-4D97-AF65-F5344CB8AC3E}">
        <p14:creationId xmlns:p14="http://schemas.microsoft.com/office/powerpoint/2010/main" val="437298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emf"/></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4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5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5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xml"/><Relationship Id="rId5" Type="http://schemas.openxmlformats.org/officeDocument/2006/relationships/image" Target="../media/image75.emf"/><Relationship Id="rId4" Type="http://schemas.openxmlformats.org/officeDocument/2006/relationships/image" Target="../media/image74.emf"/></Relationships>
</file>

<file path=ppt/slides/_rels/slide5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DF3FC-35B8-4DE8-9CF0-EDB11DE22E61}"/>
              </a:ext>
            </a:extLst>
          </p:cNvPr>
          <p:cNvSpPr>
            <a:spLocks noGrp="1"/>
          </p:cNvSpPr>
          <p:nvPr>
            <p:ph type="ctrTitle"/>
          </p:nvPr>
        </p:nvSpPr>
        <p:spPr>
          <a:xfrm>
            <a:off x="1524000" y="1122362"/>
            <a:ext cx="9697278" cy="2479675"/>
          </a:xfrm>
        </p:spPr>
        <p:txBody>
          <a:bodyPr>
            <a:normAutofit/>
          </a:bodyPr>
          <a:lstStyle/>
          <a:p>
            <a:r>
              <a:rPr lang="en-IN" sz="2400" b="1" kern="100" dirty="0">
                <a:effectLst/>
                <a:latin typeface="Calibri" panose="020F0502020204030204" pitchFamily="34" charset="0"/>
                <a:ea typeface="Calibri" panose="020F0502020204030204" pitchFamily="34" charset="0"/>
                <a:cs typeface="Mangal" panose="02040503050203030202" pitchFamily="18" charset="0"/>
              </a:rPr>
              <a:t>INSTRUCTION SET AND ASSEMBLY LANGUAGE PROGRAMMING OF 8086:</a:t>
            </a:r>
            <a:br>
              <a:rPr lang="en-IN" sz="2400" kern="100" dirty="0">
                <a:effectLst/>
                <a:latin typeface="Calibri" panose="020F0502020204030204" pitchFamily="34" charset="0"/>
                <a:ea typeface="Calibri" panose="020F0502020204030204" pitchFamily="34" charset="0"/>
                <a:cs typeface="Mangal" panose="02040503050203030202" pitchFamily="18" charset="0"/>
              </a:rPr>
            </a:br>
            <a:endParaRPr lang="en-IN" sz="2400" dirty="0"/>
          </a:p>
        </p:txBody>
      </p:sp>
      <p:sp>
        <p:nvSpPr>
          <p:cNvPr id="3" name="Subtitle 2">
            <a:extLst>
              <a:ext uri="{FF2B5EF4-FFF2-40B4-BE49-F238E27FC236}">
                <a16:creationId xmlns:a16="http://schemas.microsoft.com/office/drawing/2014/main" id="{3878C67E-04C2-494C-D2DA-DA684F8DE720}"/>
              </a:ext>
            </a:extLst>
          </p:cNvPr>
          <p:cNvSpPr>
            <a:spLocks noGrp="1"/>
          </p:cNvSpPr>
          <p:nvPr>
            <p:ph type="subTitle" idx="1"/>
          </p:nvPr>
        </p:nvSpPr>
        <p:spPr/>
        <p:txBody>
          <a:bodyPr/>
          <a:lstStyle/>
          <a:p>
            <a:r>
              <a:rPr lang="en-IN" dirty="0"/>
              <a:t>Unit-2</a:t>
            </a:r>
          </a:p>
        </p:txBody>
      </p:sp>
    </p:spTree>
    <p:extLst>
      <p:ext uri="{BB962C8B-B14F-4D97-AF65-F5344CB8AC3E}">
        <p14:creationId xmlns:p14="http://schemas.microsoft.com/office/powerpoint/2010/main" val="236374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AAB1F-320F-411D-856C-D6FD47541192}"/>
              </a:ext>
            </a:extLst>
          </p:cNvPr>
          <p:cNvSpPr>
            <a:spLocks noGrp="1"/>
          </p:cNvSpPr>
          <p:nvPr>
            <p:ph type="title"/>
          </p:nvPr>
        </p:nvSpPr>
        <p:spPr>
          <a:xfrm>
            <a:off x="126609" y="140677"/>
            <a:ext cx="11662117" cy="689317"/>
          </a:xfrm>
        </p:spPr>
        <p:txBody>
          <a:bodyPr>
            <a:normAutofit fontScale="90000"/>
          </a:bodyPr>
          <a:lstStyle/>
          <a:p>
            <a:r>
              <a:rPr lang="en-US" dirty="0"/>
              <a:t>Example for Intra segment indirect addressing mode</a:t>
            </a:r>
          </a:p>
        </p:txBody>
      </p:sp>
      <p:pic>
        <p:nvPicPr>
          <p:cNvPr id="4" name="Content Placeholder 3">
            <a:extLst>
              <a:ext uri="{FF2B5EF4-FFF2-40B4-BE49-F238E27FC236}">
                <a16:creationId xmlns:a16="http://schemas.microsoft.com/office/drawing/2014/main" id="{E5881D8E-E64D-45E3-BA60-5EE4E32834F3}"/>
              </a:ext>
            </a:extLst>
          </p:cNvPr>
          <p:cNvPicPr>
            <a:picLocks noGrp="1" noChangeAspect="1"/>
          </p:cNvPicPr>
          <p:nvPr>
            <p:ph idx="1"/>
          </p:nvPr>
        </p:nvPicPr>
        <p:blipFill>
          <a:blip r:embed="rId2"/>
          <a:stretch>
            <a:fillRect/>
          </a:stretch>
        </p:blipFill>
        <p:spPr>
          <a:xfrm>
            <a:off x="490096" y="1324328"/>
            <a:ext cx="11298630" cy="1883105"/>
          </a:xfrm>
          <a:prstGeom prst="rect">
            <a:avLst/>
          </a:prstGeom>
        </p:spPr>
      </p:pic>
    </p:spTree>
    <p:extLst>
      <p:ext uri="{BB962C8B-B14F-4D97-AF65-F5344CB8AC3E}">
        <p14:creationId xmlns:p14="http://schemas.microsoft.com/office/powerpoint/2010/main" val="2105303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F0090-A2EA-795D-8EDA-CC00AE6F1F0C}"/>
              </a:ext>
            </a:extLst>
          </p:cNvPr>
          <p:cNvSpPr>
            <a:spLocks noGrp="1"/>
          </p:cNvSpPr>
          <p:nvPr>
            <p:ph type="title"/>
          </p:nvPr>
        </p:nvSpPr>
        <p:spPr>
          <a:xfrm>
            <a:off x="109331" y="129209"/>
            <a:ext cx="11244470" cy="665921"/>
          </a:xfrm>
        </p:spPr>
        <p:txBody>
          <a:bodyPr>
            <a:normAutofit fontScale="90000"/>
          </a:bodyPr>
          <a:lstStyle/>
          <a:p>
            <a:r>
              <a:rPr lang="en-IN" dirty="0"/>
              <a:t>Addressing Modes</a:t>
            </a:r>
          </a:p>
        </p:txBody>
      </p:sp>
      <p:pic>
        <p:nvPicPr>
          <p:cNvPr id="5" name="Content Placeholder 4">
            <a:extLst>
              <a:ext uri="{FF2B5EF4-FFF2-40B4-BE49-F238E27FC236}">
                <a16:creationId xmlns:a16="http://schemas.microsoft.com/office/drawing/2014/main" id="{67D909D7-FEE8-FEFB-AEBA-CDEE6E913442}"/>
              </a:ext>
            </a:extLst>
          </p:cNvPr>
          <p:cNvPicPr>
            <a:picLocks noGrp="1" noChangeAspect="1"/>
          </p:cNvPicPr>
          <p:nvPr>
            <p:ph idx="1"/>
          </p:nvPr>
        </p:nvPicPr>
        <p:blipFill>
          <a:blip r:embed="rId2"/>
          <a:stretch>
            <a:fillRect/>
          </a:stretch>
        </p:blipFill>
        <p:spPr>
          <a:xfrm>
            <a:off x="251792" y="1049995"/>
            <a:ext cx="11526078" cy="2896495"/>
          </a:xfrm>
        </p:spPr>
      </p:pic>
    </p:spTree>
    <p:extLst>
      <p:ext uri="{BB962C8B-B14F-4D97-AF65-F5344CB8AC3E}">
        <p14:creationId xmlns:p14="http://schemas.microsoft.com/office/powerpoint/2010/main" val="1533875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413B2-ABB7-BDCF-A2CB-4B72466F841A}"/>
              </a:ext>
            </a:extLst>
          </p:cNvPr>
          <p:cNvSpPr>
            <a:spLocks noGrp="1"/>
          </p:cNvSpPr>
          <p:nvPr>
            <p:ph type="title"/>
          </p:nvPr>
        </p:nvSpPr>
        <p:spPr>
          <a:xfrm>
            <a:off x="198782" y="168965"/>
            <a:ext cx="11155017" cy="755374"/>
          </a:xfrm>
        </p:spPr>
        <p:txBody>
          <a:bodyPr/>
          <a:lstStyle/>
          <a:p>
            <a:r>
              <a:rPr lang="en-IN" dirty="0"/>
              <a:t>Instruction Set</a:t>
            </a:r>
          </a:p>
        </p:txBody>
      </p:sp>
      <p:sp>
        <p:nvSpPr>
          <p:cNvPr id="3" name="Content Placeholder 2">
            <a:extLst>
              <a:ext uri="{FF2B5EF4-FFF2-40B4-BE49-F238E27FC236}">
                <a16:creationId xmlns:a16="http://schemas.microsoft.com/office/drawing/2014/main" id="{EBA40599-C143-A526-2DF5-92102ED49166}"/>
              </a:ext>
            </a:extLst>
          </p:cNvPr>
          <p:cNvSpPr>
            <a:spLocks noGrp="1"/>
          </p:cNvSpPr>
          <p:nvPr>
            <p:ph idx="1"/>
          </p:nvPr>
        </p:nvSpPr>
        <p:spPr>
          <a:xfrm>
            <a:off x="198782" y="924339"/>
            <a:ext cx="11794436" cy="5695122"/>
          </a:xfrm>
        </p:spPr>
        <p:txBody>
          <a:bodyPr/>
          <a:lstStyle/>
          <a:p>
            <a:pPr marL="0" indent="0">
              <a:buNone/>
            </a:pPr>
            <a:r>
              <a:rPr lang="en-US" dirty="0"/>
              <a:t>The Instruction set of 8086 microprocessor is classified into 8, they are:- </a:t>
            </a:r>
          </a:p>
          <a:p>
            <a:r>
              <a:rPr lang="en-US" dirty="0"/>
              <a:t> </a:t>
            </a:r>
            <a:r>
              <a:rPr lang="en-US" b="1" dirty="0"/>
              <a:t>Data copy/transfer instructions </a:t>
            </a:r>
          </a:p>
          <a:p>
            <a:r>
              <a:rPr lang="en-US" b="1" dirty="0"/>
              <a:t> Arithmetic&amp; logical instructions </a:t>
            </a:r>
          </a:p>
          <a:p>
            <a:r>
              <a:rPr lang="en-US" b="1" dirty="0"/>
              <a:t>Branch Instructions</a:t>
            </a:r>
          </a:p>
          <a:p>
            <a:r>
              <a:rPr lang="en-US" b="1" dirty="0"/>
              <a:t>Loop Instructions</a:t>
            </a:r>
          </a:p>
          <a:p>
            <a:r>
              <a:rPr lang="en-US" b="1" dirty="0"/>
              <a:t>Machine Control Instructions </a:t>
            </a:r>
          </a:p>
          <a:p>
            <a:r>
              <a:rPr lang="en-US" b="1" dirty="0"/>
              <a:t> Shift / rotate instructions </a:t>
            </a:r>
          </a:p>
          <a:p>
            <a:r>
              <a:rPr lang="en-US" b="1" dirty="0"/>
              <a:t> Flag manipulation instructions </a:t>
            </a:r>
          </a:p>
          <a:p>
            <a:r>
              <a:rPr lang="en-US" b="1" dirty="0"/>
              <a:t> String instructions </a:t>
            </a:r>
          </a:p>
          <a:p>
            <a:endParaRPr lang="en-IN" dirty="0"/>
          </a:p>
        </p:txBody>
      </p:sp>
    </p:spTree>
    <p:extLst>
      <p:ext uri="{BB962C8B-B14F-4D97-AF65-F5344CB8AC3E}">
        <p14:creationId xmlns:p14="http://schemas.microsoft.com/office/powerpoint/2010/main" val="3064568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87539-44FB-469C-9FC6-41618FAEA35F}"/>
              </a:ext>
            </a:extLst>
          </p:cNvPr>
          <p:cNvPicPr>
            <a:picLocks noChangeAspect="1"/>
          </p:cNvPicPr>
          <p:nvPr/>
        </p:nvPicPr>
        <p:blipFill>
          <a:blip r:embed="rId2"/>
          <a:stretch>
            <a:fillRect/>
          </a:stretch>
        </p:blipFill>
        <p:spPr>
          <a:xfrm>
            <a:off x="548641" y="247894"/>
            <a:ext cx="10213143" cy="6363291"/>
          </a:xfrm>
          <a:prstGeom prst="rect">
            <a:avLst/>
          </a:prstGeom>
        </p:spPr>
      </p:pic>
    </p:spTree>
    <p:extLst>
      <p:ext uri="{BB962C8B-B14F-4D97-AF65-F5344CB8AC3E}">
        <p14:creationId xmlns:p14="http://schemas.microsoft.com/office/powerpoint/2010/main" val="271485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C32A8-6BD4-AAD9-4050-A73047FC546B}"/>
              </a:ext>
            </a:extLst>
          </p:cNvPr>
          <p:cNvSpPr>
            <a:spLocks noGrp="1"/>
          </p:cNvSpPr>
          <p:nvPr>
            <p:ph type="title"/>
          </p:nvPr>
        </p:nvSpPr>
        <p:spPr>
          <a:xfrm>
            <a:off x="0" y="99392"/>
            <a:ext cx="11917016" cy="603993"/>
          </a:xfrm>
        </p:spPr>
        <p:txBody>
          <a:bodyPr>
            <a:normAutofit fontScale="90000"/>
          </a:bodyPr>
          <a:lstStyle/>
          <a:p>
            <a:r>
              <a:rPr lang="en-US" b="1" dirty="0"/>
              <a:t>Data transfer instructions</a:t>
            </a:r>
            <a:endParaRPr lang="en-IN" dirty="0"/>
          </a:p>
        </p:txBody>
      </p:sp>
      <p:sp>
        <p:nvSpPr>
          <p:cNvPr id="3" name="Content Placeholder 2">
            <a:extLst>
              <a:ext uri="{FF2B5EF4-FFF2-40B4-BE49-F238E27FC236}">
                <a16:creationId xmlns:a16="http://schemas.microsoft.com/office/drawing/2014/main" id="{FEA82A1A-6CE5-F819-1A41-32BE92D9D633}"/>
              </a:ext>
            </a:extLst>
          </p:cNvPr>
          <p:cNvSpPr>
            <a:spLocks noGrp="1"/>
          </p:cNvSpPr>
          <p:nvPr>
            <p:ph idx="1"/>
          </p:nvPr>
        </p:nvSpPr>
        <p:spPr>
          <a:xfrm>
            <a:off x="98475" y="858130"/>
            <a:ext cx="11818542" cy="5900478"/>
          </a:xfrm>
        </p:spPr>
        <p:txBody>
          <a:bodyPr>
            <a:noAutofit/>
          </a:bodyPr>
          <a:lstStyle/>
          <a:p>
            <a:pPr algn="just"/>
            <a:r>
              <a:rPr lang="en-US" sz="1800" dirty="0"/>
              <a:t>These instructions are used to transfer the data from the source operand to the destination operand. Following are the list of instructions under this group </a:t>
            </a:r>
          </a:p>
          <a:p>
            <a:pPr algn="just">
              <a:lnSpc>
                <a:spcPct val="120000"/>
              </a:lnSpc>
            </a:pPr>
            <a:r>
              <a:rPr lang="en-US" sz="1800" b="1" dirty="0"/>
              <a:t>MOV</a:t>
            </a:r>
            <a:r>
              <a:rPr lang="en-US" sz="1800" dirty="0"/>
              <a:t>− Used to copy the byte or word from the provided source to the provided destination. </a:t>
            </a:r>
            <a:r>
              <a:rPr lang="en-US" sz="1800" b="1" dirty="0"/>
              <a:t>Eg1: Mov AX,5000H           Eg2:  MOV BX,CX</a:t>
            </a:r>
          </a:p>
          <a:p>
            <a:pPr algn="just">
              <a:lnSpc>
                <a:spcPct val="120000"/>
              </a:lnSpc>
            </a:pPr>
            <a:r>
              <a:rPr lang="en-US" sz="1800" b="1" dirty="0"/>
              <a:t>PUSH</a:t>
            </a:r>
            <a:r>
              <a:rPr lang="en-US" sz="1800" dirty="0"/>
              <a:t> − Used to put a word at the top of the stack. The stack pointer is decremented by 2 after the execution of PUSH instruction. </a:t>
            </a:r>
            <a:r>
              <a:rPr lang="en-US" sz="1800" b="1" dirty="0" err="1"/>
              <a:t>Eg</a:t>
            </a:r>
            <a:r>
              <a:rPr lang="en-US" sz="1800" b="1" dirty="0"/>
              <a:t> : PUSH AX</a:t>
            </a:r>
          </a:p>
          <a:p>
            <a:pPr algn="just">
              <a:lnSpc>
                <a:spcPct val="120000"/>
              </a:lnSpc>
            </a:pPr>
            <a:r>
              <a:rPr lang="en-US" sz="1800" b="1" dirty="0"/>
              <a:t>POP</a:t>
            </a:r>
            <a:r>
              <a:rPr lang="en-US" sz="1800" dirty="0"/>
              <a:t> − Used to get a word from the top of the stack to the provided location.</a:t>
            </a:r>
          </a:p>
          <a:p>
            <a:pPr marL="0" indent="0" algn="just">
              <a:lnSpc>
                <a:spcPct val="120000"/>
              </a:lnSpc>
              <a:buNone/>
            </a:pPr>
            <a:r>
              <a:rPr lang="en-US" sz="1800" b="1" i="1" dirty="0" err="1"/>
              <a:t>Note:PUSH</a:t>
            </a:r>
            <a:r>
              <a:rPr lang="en-US" sz="1800" b="1" i="1" dirty="0"/>
              <a:t> and POP </a:t>
            </a:r>
            <a:r>
              <a:rPr lang="en-US" sz="1800" b="1" i="1" dirty="0" err="1"/>
              <a:t>donot</a:t>
            </a:r>
            <a:r>
              <a:rPr lang="en-US" sz="1800" b="1" i="1" dirty="0"/>
              <a:t> support immediate addressing mode</a:t>
            </a:r>
            <a:r>
              <a:rPr lang="en-US" sz="1800" dirty="0"/>
              <a:t>.</a:t>
            </a:r>
          </a:p>
          <a:p>
            <a:pPr marL="0" indent="0" algn="just">
              <a:lnSpc>
                <a:spcPct val="120000"/>
              </a:lnSpc>
              <a:buNone/>
            </a:pPr>
            <a:r>
              <a:rPr lang="en-US" sz="1800" dirty="0"/>
              <a:t>The operand should be a 16-bit register. </a:t>
            </a:r>
          </a:p>
          <a:p>
            <a:pPr marL="0" indent="0" algn="just">
              <a:lnSpc>
                <a:spcPct val="120000"/>
              </a:lnSpc>
              <a:buNone/>
            </a:pPr>
            <a:r>
              <a:rPr lang="en-US" sz="1800" dirty="0" err="1"/>
              <a:t>Eg:PUSH</a:t>
            </a:r>
            <a:r>
              <a:rPr lang="en-US" sz="1800" dirty="0"/>
              <a:t> BX</a:t>
            </a:r>
          </a:p>
          <a:p>
            <a:pPr marL="0" indent="0" algn="just">
              <a:lnSpc>
                <a:spcPct val="120000"/>
              </a:lnSpc>
              <a:buNone/>
            </a:pPr>
            <a:r>
              <a:rPr lang="en-US" sz="1800" dirty="0"/>
              <a:t>      POP BX</a:t>
            </a:r>
          </a:p>
          <a:p>
            <a:pPr algn="just">
              <a:lnSpc>
                <a:spcPct val="120000"/>
              </a:lnSpc>
            </a:pPr>
            <a:r>
              <a:rPr lang="en-US" sz="1800" b="1" dirty="0"/>
              <a:t> PUSHA </a:t>
            </a:r>
            <a:r>
              <a:rPr lang="en-US" sz="1800" dirty="0"/>
              <a:t>− Used to put all the registers into the stack.</a:t>
            </a:r>
          </a:p>
          <a:p>
            <a:pPr algn="just">
              <a:lnSpc>
                <a:spcPct val="120000"/>
              </a:lnSpc>
            </a:pPr>
            <a:r>
              <a:rPr lang="en-US" sz="1800" dirty="0"/>
              <a:t> </a:t>
            </a:r>
            <a:r>
              <a:rPr lang="en-US" sz="1800" b="1" dirty="0"/>
              <a:t>XCHG</a:t>
            </a:r>
            <a:r>
              <a:rPr lang="en-US" sz="1800" dirty="0"/>
              <a:t>− Used to exchange the data from two locations. </a:t>
            </a:r>
            <a:r>
              <a:rPr lang="en-US" sz="1800" b="1" dirty="0"/>
              <a:t>Eg1:XCHG  [5000H],AX  Eg2:XCHG BX,AX</a:t>
            </a:r>
          </a:p>
          <a:p>
            <a:pPr algn="just">
              <a:lnSpc>
                <a:spcPct val="120000"/>
              </a:lnSpc>
            </a:pPr>
            <a:r>
              <a:rPr lang="en-IN" sz="1800" b="1" dirty="0"/>
              <a:t>XLAT: This instruction is used for finding out the codes in case of code conversion problems.</a:t>
            </a:r>
            <a:r>
              <a:rPr lang="en-IN" sz="1800" dirty="0"/>
              <a:t>AL&lt;-[BX+AL]</a:t>
            </a:r>
          </a:p>
        </p:txBody>
      </p:sp>
    </p:spTree>
    <p:extLst>
      <p:ext uri="{BB962C8B-B14F-4D97-AF65-F5344CB8AC3E}">
        <p14:creationId xmlns:p14="http://schemas.microsoft.com/office/powerpoint/2010/main" val="838324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A1F53D-21BC-48BB-A2FA-9FAD16A8CD00}"/>
              </a:ext>
            </a:extLst>
          </p:cNvPr>
          <p:cNvPicPr>
            <a:picLocks noChangeAspect="1"/>
          </p:cNvPicPr>
          <p:nvPr/>
        </p:nvPicPr>
        <p:blipFill>
          <a:blip r:embed="rId2"/>
          <a:stretch>
            <a:fillRect/>
          </a:stretch>
        </p:blipFill>
        <p:spPr>
          <a:xfrm>
            <a:off x="1237957" y="234384"/>
            <a:ext cx="9377252" cy="6166416"/>
          </a:xfrm>
          <a:prstGeom prst="rect">
            <a:avLst/>
          </a:prstGeom>
        </p:spPr>
      </p:pic>
    </p:spTree>
    <p:extLst>
      <p:ext uri="{BB962C8B-B14F-4D97-AF65-F5344CB8AC3E}">
        <p14:creationId xmlns:p14="http://schemas.microsoft.com/office/powerpoint/2010/main" val="3518725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16B7B9-62B2-4581-B38A-C1404C29578F}"/>
              </a:ext>
            </a:extLst>
          </p:cNvPr>
          <p:cNvPicPr>
            <a:picLocks noChangeAspect="1"/>
          </p:cNvPicPr>
          <p:nvPr/>
        </p:nvPicPr>
        <p:blipFill>
          <a:blip r:embed="rId2"/>
          <a:stretch>
            <a:fillRect/>
          </a:stretch>
        </p:blipFill>
        <p:spPr>
          <a:xfrm>
            <a:off x="478303" y="18891"/>
            <a:ext cx="7469944" cy="6872904"/>
          </a:xfrm>
          <a:prstGeom prst="rect">
            <a:avLst/>
          </a:prstGeom>
        </p:spPr>
      </p:pic>
    </p:spTree>
    <p:extLst>
      <p:ext uri="{BB962C8B-B14F-4D97-AF65-F5344CB8AC3E}">
        <p14:creationId xmlns:p14="http://schemas.microsoft.com/office/powerpoint/2010/main" val="664776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5DF73-C334-9325-4243-31FD4D9F8912}"/>
              </a:ext>
            </a:extLst>
          </p:cNvPr>
          <p:cNvSpPr>
            <a:spLocks noGrp="1"/>
          </p:cNvSpPr>
          <p:nvPr>
            <p:ph type="title"/>
          </p:nvPr>
        </p:nvSpPr>
        <p:spPr>
          <a:xfrm>
            <a:off x="195470" y="99392"/>
            <a:ext cx="11801060" cy="934278"/>
          </a:xfrm>
        </p:spPr>
        <p:txBody>
          <a:bodyPr>
            <a:normAutofit/>
          </a:bodyPr>
          <a:lstStyle/>
          <a:p>
            <a:r>
              <a:rPr lang="en-US" b="1" dirty="0"/>
              <a:t>Data transfer instructions</a:t>
            </a:r>
            <a:endParaRPr lang="en-IN" dirty="0"/>
          </a:p>
        </p:txBody>
      </p:sp>
      <p:sp>
        <p:nvSpPr>
          <p:cNvPr id="3" name="Content Placeholder 2">
            <a:extLst>
              <a:ext uri="{FF2B5EF4-FFF2-40B4-BE49-F238E27FC236}">
                <a16:creationId xmlns:a16="http://schemas.microsoft.com/office/drawing/2014/main" id="{9DC521A4-3E8B-D2BC-23A1-D7504A3FB386}"/>
              </a:ext>
            </a:extLst>
          </p:cNvPr>
          <p:cNvSpPr>
            <a:spLocks noGrp="1"/>
          </p:cNvSpPr>
          <p:nvPr>
            <p:ph idx="1"/>
          </p:nvPr>
        </p:nvSpPr>
        <p:spPr>
          <a:xfrm>
            <a:off x="195470" y="1262270"/>
            <a:ext cx="11801059" cy="5396947"/>
          </a:xfrm>
        </p:spPr>
        <p:txBody>
          <a:bodyPr>
            <a:normAutofit fontScale="92500"/>
          </a:bodyPr>
          <a:lstStyle/>
          <a:p>
            <a:pPr marL="0" indent="0">
              <a:buNone/>
            </a:pPr>
            <a:r>
              <a:rPr lang="en-US" sz="2800" b="1" dirty="0">
                <a:solidFill>
                  <a:srgbClr val="C00000"/>
                </a:solidFill>
              </a:rPr>
              <a:t>INSTRUCTIONS FOR I/O TRANSFER</a:t>
            </a:r>
            <a:endParaRPr lang="en-US" b="1" dirty="0"/>
          </a:p>
          <a:p>
            <a:r>
              <a:rPr lang="en-US" sz="2400" b="1" dirty="0"/>
              <a:t>IN − </a:t>
            </a:r>
            <a:r>
              <a:rPr lang="en-US" sz="2400" dirty="0"/>
              <a:t>Used to read a byte or word from the provided INPUT device(Port Address) to the accumulator.</a:t>
            </a:r>
          </a:p>
          <a:p>
            <a:r>
              <a:rPr lang="en-US" sz="2400" b="1" dirty="0"/>
              <a:t>OUT − </a:t>
            </a:r>
            <a:r>
              <a:rPr lang="en-US" sz="2400" dirty="0"/>
              <a:t>Used to send out a byte or word from the accumulator to the provided O/P device(Port Address).</a:t>
            </a:r>
          </a:p>
          <a:p>
            <a:r>
              <a:rPr lang="en-US" sz="2400" dirty="0"/>
              <a:t>I/O addresses can range from 0000h to </a:t>
            </a:r>
            <a:r>
              <a:rPr lang="en-US" sz="2400" dirty="0" err="1"/>
              <a:t>FFFFh</a:t>
            </a:r>
            <a:endParaRPr lang="en-US" sz="2400" dirty="0"/>
          </a:p>
          <a:p>
            <a:pPr marL="0" indent="0">
              <a:buNone/>
            </a:pPr>
            <a:r>
              <a:rPr lang="en-US" sz="2400" b="1" dirty="0"/>
              <a:t>Example: </a:t>
            </a:r>
          </a:p>
          <a:p>
            <a:pPr marL="0" indent="0">
              <a:buNone/>
            </a:pPr>
            <a:r>
              <a:rPr lang="en-US" sz="2400" dirty="0"/>
              <a:t>IN AL, 0F8H 	; 	Copy a byte from the port address 0F8H to AL 	</a:t>
            </a:r>
          </a:p>
          <a:p>
            <a:pPr marL="0" indent="0">
              <a:buNone/>
            </a:pPr>
            <a:r>
              <a:rPr lang="en-US" sz="2400" dirty="0"/>
              <a:t>MOV DX, 30F8H 	; 	Copy port address in DX 	</a:t>
            </a:r>
          </a:p>
          <a:p>
            <a:pPr marL="0" indent="0">
              <a:buNone/>
            </a:pPr>
            <a:r>
              <a:rPr lang="en-US" sz="2400" dirty="0"/>
              <a:t>IN AL, DX 	; 	Move 8 bit data from 30F8H port 	</a:t>
            </a:r>
          </a:p>
          <a:p>
            <a:pPr marL="0" indent="0">
              <a:buNone/>
            </a:pPr>
            <a:r>
              <a:rPr lang="en-US" sz="2400" dirty="0"/>
              <a:t>IN AX, DX 	; 	Move 16 bit data from 30F8H port 	</a:t>
            </a:r>
          </a:p>
          <a:p>
            <a:pPr marL="0" indent="0">
              <a:buNone/>
            </a:pPr>
            <a:r>
              <a:rPr lang="en-US" sz="2400" dirty="0"/>
              <a:t>OUT 47H, AL 	; 	Copy contents of AL to 8 bit port 47H</a:t>
            </a:r>
          </a:p>
          <a:p>
            <a:pPr marL="0" indent="0">
              <a:buNone/>
            </a:pPr>
            <a:r>
              <a:rPr lang="en-US" sz="2400" b="1" dirty="0"/>
              <a:t>Note: For 8-bit I/O address, we use direct addressing mode, where as if the I/O address is a 16-bit address we use indirect addressing mode using DX register.</a:t>
            </a:r>
          </a:p>
          <a:p>
            <a:pPr marL="0" indent="0">
              <a:buNone/>
            </a:pPr>
            <a:endParaRPr lang="en-IN" dirty="0"/>
          </a:p>
        </p:txBody>
      </p:sp>
    </p:spTree>
    <p:extLst>
      <p:ext uri="{BB962C8B-B14F-4D97-AF65-F5344CB8AC3E}">
        <p14:creationId xmlns:p14="http://schemas.microsoft.com/office/powerpoint/2010/main" val="3154925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B178-EA81-0FD3-367F-261438CFF873}"/>
              </a:ext>
            </a:extLst>
          </p:cNvPr>
          <p:cNvSpPr>
            <a:spLocks noGrp="1"/>
          </p:cNvSpPr>
          <p:nvPr>
            <p:ph type="title"/>
          </p:nvPr>
        </p:nvSpPr>
        <p:spPr>
          <a:xfrm>
            <a:off x="149087" y="109331"/>
            <a:ext cx="11204713" cy="815008"/>
          </a:xfrm>
        </p:spPr>
        <p:txBody>
          <a:bodyPr/>
          <a:lstStyle/>
          <a:p>
            <a:r>
              <a:rPr lang="en-US" b="1" dirty="0"/>
              <a:t>Data transfer instructions</a:t>
            </a:r>
            <a:endParaRPr lang="en-IN" dirty="0"/>
          </a:p>
        </p:txBody>
      </p:sp>
      <p:sp>
        <p:nvSpPr>
          <p:cNvPr id="3" name="Content Placeholder 2">
            <a:extLst>
              <a:ext uri="{FF2B5EF4-FFF2-40B4-BE49-F238E27FC236}">
                <a16:creationId xmlns:a16="http://schemas.microsoft.com/office/drawing/2014/main" id="{4A5E2A75-DBF9-D397-2E0B-D7A4E55551BA}"/>
              </a:ext>
            </a:extLst>
          </p:cNvPr>
          <p:cNvSpPr>
            <a:spLocks noGrp="1"/>
          </p:cNvSpPr>
          <p:nvPr>
            <p:ph idx="1"/>
          </p:nvPr>
        </p:nvSpPr>
        <p:spPr>
          <a:xfrm>
            <a:off x="149087" y="1152939"/>
            <a:ext cx="11827565" cy="5595730"/>
          </a:xfrm>
        </p:spPr>
        <p:txBody>
          <a:bodyPr>
            <a:normAutofit lnSpcReduction="10000"/>
          </a:bodyPr>
          <a:lstStyle/>
          <a:p>
            <a:pPr marL="0" indent="0" algn="just">
              <a:buNone/>
            </a:pPr>
            <a:r>
              <a:rPr lang="en-US" sz="2000" b="1" dirty="0">
                <a:solidFill>
                  <a:srgbClr val="C00000"/>
                </a:solidFill>
              </a:rPr>
              <a:t>INSTRUCTIONS TO TRANSFER THE ADDRESS</a:t>
            </a:r>
            <a:endParaRPr lang="en-US" sz="2000" b="1" dirty="0"/>
          </a:p>
          <a:p>
            <a:pPr marL="0" indent="0" algn="just">
              <a:buNone/>
            </a:pPr>
            <a:r>
              <a:rPr lang="en-US" sz="2000" b="1" dirty="0"/>
              <a:t>LEA − </a:t>
            </a:r>
            <a:r>
              <a:rPr lang="en-US" sz="2000" dirty="0"/>
              <a:t>Used to load the address of operand into the provided register.</a:t>
            </a:r>
          </a:p>
          <a:p>
            <a:pPr lvl="1" algn="just"/>
            <a:r>
              <a:rPr lang="en-US" sz="2000" b="1" dirty="0"/>
              <a:t>Ex: </a:t>
            </a:r>
            <a:r>
              <a:rPr lang="en-US" sz="2000" dirty="0"/>
              <a:t>LEA BX , ADDR</a:t>
            </a:r>
          </a:p>
          <a:p>
            <a:pPr marL="0" indent="0" algn="just">
              <a:buNone/>
            </a:pPr>
            <a:r>
              <a:rPr lang="en-US" sz="2000" b="1" dirty="0"/>
              <a:t>LDS/Load pointer to DS − </a:t>
            </a:r>
            <a:r>
              <a:rPr lang="en-US" sz="2000" dirty="0"/>
              <a:t>Used to load DS register and other provided register from the memory.</a:t>
            </a:r>
          </a:p>
          <a:p>
            <a:pPr marL="0" indent="0" algn="just">
              <a:buNone/>
            </a:pPr>
            <a:r>
              <a:rPr lang="en-US" sz="2000" b="1" dirty="0"/>
              <a:t>LES/ Load pointer to ES − </a:t>
            </a:r>
            <a:r>
              <a:rPr lang="en-US" sz="2000" dirty="0"/>
              <a:t>Used to load ES register and other provided register from the memory.</a:t>
            </a:r>
          </a:p>
          <a:p>
            <a:pPr lvl="1" algn="just"/>
            <a:r>
              <a:rPr lang="en-US" sz="2000" dirty="0"/>
              <a:t>Ex: LDS BX,5000H</a:t>
            </a:r>
          </a:p>
          <a:p>
            <a:pPr lvl="1" algn="just"/>
            <a:endParaRPr lang="en-US" sz="2000" dirty="0"/>
          </a:p>
          <a:p>
            <a:pPr marL="457200" lvl="1" indent="0" algn="just">
              <a:buNone/>
            </a:pPr>
            <a:endParaRPr lang="en-US" sz="2000" dirty="0"/>
          </a:p>
          <a:p>
            <a:pPr lvl="1" algn="just"/>
            <a:endParaRPr lang="en-US" sz="2000" dirty="0"/>
          </a:p>
          <a:p>
            <a:pPr marL="0" indent="0" algn="just">
              <a:buNone/>
            </a:pPr>
            <a:endParaRPr lang="en-US" sz="2000" b="1" dirty="0">
              <a:solidFill>
                <a:srgbClr val="C00000"/>
              </a:solidFill>
            </a:endParaRPr>
          </a:p>
          <a:p>
            <a:pPr marL="0" indent="0" algn="just">
              <a:buNone/>
            </a:pPr>
            <a:endParaRPr lang="en-US" sz="2000" b="1" dirty="0">
              <a:solidFill>
                <a:srgbClr val="C00000"/>
              </a:solidFill>
            </a:endParaRPr>
          </a:p>
          <a:p>
            <a:pPr marL="0" indent="0" algn="just">
              <a:buNone/>
            </a:pPr>
            <a:r>
              <a:rPr lang="en-US" sz="2000" b="1" dirty="0">
                <a:solidFill>
                  <a:srgbClr val="C00000"/>
                </a:solidFill>
              </a:rPr>
              <a:t>INSTRUCTIONS TO OPERATE ON FLAGS</a:t>
            </a:r>
          </a:p>
          <a:p>
            <a:pPr marL="0" indent="0">
              <a:buNone/>
            </a:pPr>
            <a:r>
              <a:rPr lang="en-US" sz="2000" b="1" dirty="0"/>
              <a:t>LAHF − </a:t>
            </a:r>
            <a:r>
              <a:rPr lang="en-US" sz="2000" dirty="0"/>
              <a:t>Used to load AH with the low byte of the flag register. AH&lt;-FL(lower byte)</a:t>
            </a:r>
          </a:p>
          <a:p>
            <a:pPr marL="0" indent="0">
              <a:buNone/>
            </a:pPr>
            <a:r>
              <a:rPr lang="en-US" sz="2000" b="1" dirty="0"/>
              <a:t>SAHF − </a:t>
            </a:r>
            <a:r>
              <a:rPr lang="en-US" sz="2000" dirty="0"/>
              <a:t>Used to store AH register to low byte of the flag register. AH-&gt;FL(lower byte)</a:t>
            </a:r>
          </a:p>
          <a:p>
            <a:pPr marL="0" indent="0">
              <a:buNone/>
            </a:pPr>
            <a:r>
              <a:rPr lang="en-US" sz="2000" b="1" dirty="0"/>
              <a:t>PUSHF − </a:t>
            </a:r>
            <a:r>
              <a:rPr lang="en-US" sz="2000" dirty="0"/>
              <a:t>Used to copy the flag register at the top of the stack.</a:t>
            </a:r>
          </a:p>
          <a:p>
            <a:pPr marL="0" indent="0">
              <a:buNone/>
            </a:pPr>
            <a:r>
              <a:rPr lang="en-US" sz="2000" b="1" dirty="0"/>
              <a:t>POPF − </a:t>
            </a:r>
            <a:r>
              <a:rPr lang="en-US" sz="2000" dirty="0"/>
              <a:t>Used to copy a word at the top of the stack to the flag register.</a:t>
            </a:r>
          </a:p>
          <a:p>
            <a:pPr marL="0" indent="0" algn="just">
              <a:buNone/>
            </a:pPr>
            <a:endParaRPr lang="en-US" dirty="0"/>
          </a:p>
          <a:p>
            <a:endParaRPr lang="en-IN" dirty="0"/>
          </a:p>
        </p:txBody>
      </p:sp>
      <p:pic>
        <p:nvPicPr>
          <p:cNvPr id="4" name="Picture 3">
            <a:extLst>
              <a:ext uri="{FF2B5EF4-FFF2-40B4-BE49-F238E27FC236}">
                <a16:creationId xmlns:a16="http://schemas.microsoft.com/office/drawing/2014/main" id="{7200F504-386A-45F3-BF42-8AACB7AAE2A0}"/>
              </a:ext>
            </a:extLst>
          </p:cNvPr>
          <p:cNvPicPr>
            <a:picLocks noChangeAspect="1"/>
          </p:cNvPicPr>
          <p:nvPr/>
        </p:nvPicPr>
        <p:blipFill>
          <a:blip r:embed="rId2"/>
          <a:stretch>
            <a:fillRect/>
          </a:stretch>
        </p:blipFill>
        <p:spPr>
          <a:xfrm>
            <a:off x="5190979" y="2935258"/>
            <a:ext cx="3629830" cy="2017961"/>
          </a:xfrm>
          <a:prstGeom prst="rect">
            <a:avLst/>
          </a:prstGeom>
        </p:spPr>
      </p:pic>
    </p:spTree>
    <p:extLst>
      <p:ext uri="{BB962C8B-B14F-4D97-AF65-F5344CB8AC3E}">
        <p14:creationId xmlns:p14="http://schemas.microsoft.com/office/powerpoint/2010/main" val="3635917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71A85-336C-4D15-D081-07741F76C2BE}"/>
              </a:ext>
            </a:extLst>
          </p:cNvPr>
          <p:cNvSpPr>
            <a:spLocks noGrp="1"/>
          </p:cNvSpPr>
          <p:nvPr>
            <p:ph type="title"/>
          </p:nvPr>
        </p:nvSpPr>
        <p:spPr>
          <a:xfrm>
            <a:off x="109330" y="89453"/>
            <a:ext cx="11877259" cy="627999"/>
          </a:xfrm>
        </p:spPr>
        <p:txBody>
          <a:bodyPr>
            <a:normAutofit fontScale="90000"/>
          </a:bodyPr>
          <a:lstStyle/>
          <a:p>
            <a:r>
              <a:rPr lang="en-US" b="1" dirty="0">
                <a:solidFill>
                  <a:srgbClr val="C00000"/>
                </a:solidFill>
              </a:rPr>
              <a:t>ARITHMETIC INSTRUCTIONS</a:t>
            </a:r>
            <a:endParaRPr lang="en-IN" dirty="0"/>
          </a:p>
        </p:txBody>
      </p:sp>
      <p:sp>
        <p:nvSpPr>
          <p:cNvPr id="3" name="Content Placeholder 2">
            <a:extLst>
              <a:ext uri="{FF2B5EF4-FFF2-40B4-BE49-F238E27FC236}">
                <a16:creationId xmlns:a16="http://schemas.microsoft.com/office/drawing/2014/main" id="{820F0B37-DE61-FC04-88EB-0FC7D8FD5A70}"/>
              </a:ext>
            </a:extLst>
          </p:cNvPr>
          <p:cNvSpPr>
            <a:spLocks noGrp="1"/>
          </p:cNvSpPr>
          <p:nvPr>
            <p:ph idx="1"/>
          </p:nvPr>
        </p:nvSpPr>
        <p:spPr>
          <a:xfrm>
            <a:off x="109330" y="829994"/>
            <a:ext cx="12082670" cy="5938553"/>
          </a:xfrm>
        </p:spPr>
        <p:txBody>
          <a:bodyPr>
            <a:noAutofit/>
          </a:bodyPr>
          <a:lstStyle/>
          <a:p>
            <a:pPr marL="0" indent="0" algn="just">
              <a:buNone/>
            </a:pPr>
            <a:r>
              <a:rPr lang="en-US" sz="2000" dirty="0"/>
              <a:t>These instructions are used to perform arithmetic operations like addition, subtraction, multiplication, division, etc.</a:t>
            </a:r>
          </a:p>
          <a:p>
            <a:pPr marL="0" indent="0" algn="just">
              <a:buNone/>
            </a:pPr>
            <a:r>
              <a:rPr lang="en-US" sz="2000" b="1" dirty="0">
                <a:solidFill>
                  <a:srgbClr val="0000CC"/>
                </a:solidFill>
              </a:rPr>
              <a:t>INSTRUCTIONS TO PERFORM ADDITION</a:t>
            </a:r>
          </a:p>
          <a:p>
            <a:pPr marL="0" indent="0" algn="just">
              <a:buNone/>
            </a:pPr>
            <a:r>
              <a:rPr lang="en-US" sz="2000" b="1" dirty="0"/>
              <a:t>ADD − </a:t>
            </a:r>
            <a:r>
              <a:rPr lang="en-US" sz="2000" dirty="0"/>
              <a:t>Used to add the provided byte to byte/word to word.</a:t>
            </a:r>
          </a:p>
          <a:p>
            <a:pPr marL="0" indent="0" algn="just">
              <a:buNone/>
            </a:pPr>
            <a:endParaRPr lang="en-US" sz="2000" dirty="0"/>
          </a:p>
          <a:p>
            <a:pPr marL="0" indent="0" algn="just">
              <a:buNone/>
            </a:pPr>
            <a:endParaRPr lang="en-US" sz="2000" b="1" dirty="0"/>
          </a:p>
          <a:p>
            <a:pPr marL="0" indent="0" algn="just">
              <a:buNone/>
            </a:pPr>
            <a:r>
              <a:rPr lang="en-US" sz="2000" b="1" dirty="0"/>
              <a:t>ADC − </a:t>
            </a:r>
            <a:r>
              <a:rPr lang="en-US" sz="2000" dirty="0"/>
              <a:t>Used to add with carry.</a:t>
            </a:r>
          </a:p>
          <a:p>
            <a:pPr marL="0" indent="0" algn="just">
              <a:buNone/>
            </a:pPr>
            <a:endParaRPr lang="en-US" sz="2000" dirty="0"/>
          </a:p>
          <a:p>
            <a:pPr marL="0" indent="0" algn="just">
              <a:buNone/>
            </a:pPr>
            <a:endParaRPr lang="en-US" sz="2000" dirty="0"/>
          </a:p>
          <a:p>
            <a:pPr marL="0" indent="0" algn="just">
              <a:buNone/>
            </a:pPr>
            <a:r>
              <a:rPr lang="en-US" sz="2000" b="1" dirty="0"/>
              <a:t>AAA(ASCII ADJUST AFTER ADDITION) − </a:t>
            </a:r>
            <a:r>
              <a:rPr lang="en-US" sz="2000" dirty="0"/>
              <a:t>Used to adjust to ASCII after addition.</a:t>
            </a:r>
          </a:p>
          <a:p>
            <a:pPr marL="0" indent="0" algn="just">
              <a:buNone/>
            </a:pPr>
            <a:r>
              <a:rPr lang="en-US" sz="2000" dirty="0"/>
              <a:t>This instruction is executed after an add instruction that adds two ASCII codes</a:t>
            </a:r>
          </a:p>
          <a:p>
            <a:pPr marL="0" indent="0" algn="just">
              <a:buNone/>
            </a:pPr>
            <a:r>
              <a:rPr lang="en-US" sz="2000" dirty="0"/>
              <a:t>Whose result is store in AL.</a:t>
            </a:r>
          </a:p>
          <a:p>
            <a:pPr marL="0" indent="0" algn="just">
              <a:buNone/>
            </a:pPr>
            <a:endParaRPr lang="en-US" sz="2000" dirty="0"/>
          </a:p>
          <a:p>
            <a:pPr marL="0" indent="0">
              <a:buNone/>
            </a:pPr>
            <a:endParaRPr lang="en-IN" sz="2000" dirty="0"/>
          </a:p>
        </p:txBody>
      </p:sp>
      <p:pic>
        <p:nvPicPr>
          <p:cNvPr id="5" name="Picture 4">
            <a:extLst>
              <a:ext uri="{FF2B5EF4-FFF2-40B4-BE49-F238E27FC236}">
                <a16:creationId xmlns:a16="http://schemas.microsoft.com/office/drawing/2014/main" id="{665A4B19-95CA-4F8A-8CD4-DBF2B7C38ED9}"/>
              </a:ext>
            </a:extLst>
          </p:cNvPr>
          <p:cNvPicPr>
            <a:picLocks noChangeAspect="1"/>
          </p:cNvPicPr>
          <p:nvPr/>
        </p:nvPicPr>
        <p:blipFill>
          <a:blip r:embed="rId2"/>
          <a:stretch>
            <a:fillRect/>
          </a:stretch>
        </p:blipFill>
        <p:spPr>
          <a:xfrm>
            <a:off x="1250546" y="2073754"/>
            <a:ext cx="3687214" cy="773398"/>
          </a:xfrm>
          <a:prstGeom prst="rect">
            <a:avLst/>
          </a:prstGeom>
        </p:spPr>
      </p:pic>
      <p:pic>
        <p:nvPicPr>
          <p:cNvPr id="6" name="Picture 5">
            <a:extLst>
              <a:ext uri="{FF2B5EF4-FFF2-40B4-BE49-F238E27FC236}">
                <a16:creationId xmlns:a16="http://schemas.microsoft.com/office/drawing/2014/main" id="{5E5609A7-E078-4181-88DA-C3C67421185B}"/>
              </a:ext>
            </a:extLst>
          </p:cNvPr>
          <p:cNvPicPr>
            <a:picLocks noChangeAspect="1"/>
          </p:cNvPicPr>
          <p:nvPr/>
        </p:nvPicPr>
        <p:blipFill>
          <a:blip r:embed="rId3"/>
          <a:stretch>
            <a:fillRect/>
          </a:stretch>
        </p:blipFill>
        <p:spPr>
          <a:xfrm>
            <a:off x="0" y="3262066"/>
            <a:ext cx="5256501" cy="333868"/>
          </a:xfrm>
          <a:prstGeom prst="rect">
            <a:avLst/>
          </a:prstGeom>
        </p:spPr>
      </p:pic>
      <p:pic>
        <p:nvPicPr>
          <p:cNvPr id="8" name="Picture 7">
            <a:extLst>
              <a:ext uri="{FF2B5EF4-FFF2-40B4-BE49-F238E27FC236}">
                <a16:creationId xmlns:a16="http://schemas.microsoft.com/office/drawing/2014/main" id="{63C62539-998A-4DB6-A4DB-1ABEF0AB29AF}"/>
              </a:ext>
            </a:extLst>
          </p:cNvPr>
          <p:cNvPicPr>
            <a:picLocks noChangeAspect="1"/>
          </p:cNvPicPr>
          <p:nvPr/>
        </p:nvPicPr>
        <p:blipFill>
          <a:blip r:embed="rId4"/>
          <a:stretch>
            <a:fillRect/>
          </a:stretch>
        </p:blipFill>
        <p:spPr>
          <a:xfrm>
            <a:off x="8483477" y="4649704"/>
            <a:ext cx="3136437" cy="1618806"/>
          </a:xfrm>
          <a:prstGeom prst="rect">
            <a:avLst/>
          </a:prstGeom>
        </p:spPr>
      </p:pic>
      <p:pic>
        <p:nvPicPr>
          <p:cNvPr id="9" name="Picture 8">
            <a:extLst>
              <a:ext uri="{FF2B5EF4-FFF2-40B4-BE49-F238E27FC236}">
                <a16:creationId xmlns:a16="http://schemas.microsoft.com/office/drawing/2014/main" id="{BFA287EE-F427-4AAC-948A-6A520A725B4E}"/>
              </a:ext>
            </a:extLst>
          </p:cNvPr>
          <p:cNvPicPr>
            <a:picLocks noChangeAspect="1"/>
          </p:cNvPicPr>
          <p:nvPr/>
        </p:nvPicPr>
        <p:blipFill>
          <a:blip r:embed="rId5"/>
          <a:stretch>
            <a:fillRect/>
          </a:stretch>
        </p:blipFill>
        <p:spPr>
          <a:xfrm>
            <a:off x="175312" y="5228308"/>
            <a:ext cx="3976468" cy="326915"/>
          </a:xfrm>
          <a:prstGeom prst="rect">
            <a:avLst/>
          </a:prstGeom>
        </p:spPr>
      </p:pic>
      <p:pic>
        <p:nvPicPr>
          <p:cNvPr id="10" name="Picture 9">
            <a:extLst>
              <a:ext uri="{FF2B5EF4-FFF2-40B4-BE49-F238E27FC236}">
                <a16:creationId xmlns:a16="http://schemas.microsoft.com/office/drawing/2014/main" id="{4945196F-C12F-45A5-8F7B-5770EE37653D}"/>
              </a:ext>
            </a:extLst>
          </p:cNvPr>
          <p:cNvPicPr>
            <a:picLocks noChangeAspect="1"/>
          </p:cNvPicPr>
          <p:nvPr/>
        </p:nvPicPr>
        <p:blipFill>
          <a:blip r:embed="rId6"/>
          <a:stretch>
            <a:fillRect/>
          </a:stretch>
        </p:blipFill>
        <p:spPr>
          <a:xfrm>
            <a:off x="0" y="5555223"/>
            <a:ext cx="4828430" cy="241428"/>
          </a:xfrm>
          <a:prstGeom prst="rect">
            <a:avLst/>
          </a:prstGeom>
        </p:spPr>
      </p:pic>
      <p:pic>
        <p:nvPicPr>
          <p:cNvPr id="11" name="Picture 10">
            <a:extLst>
              <a:ext uri="{FF2B5EF4-FFF2-40B4-BE49-F238E27FC236}">
                <a16:creationId xmlns:a16="http://schemas.microsoft.com/office/drawing/2014/main" id="{06919B4A-0490-48A4-8EC5-A32E33282AAD}"/>
              </a:ext>
            </a:extLst>
          </p:cNvPr>
          <p:cNvPicPr>
            <a:picLocks noChangeAspect="1"/>
          </p:cNvPicPr>
          <p:nvPr/>
        </p:nvPicPr>
        <p:blipFill>
          <a:blip r:embed="rId7"/>
          <a:stretch>
            <a:fillRect/>
          </a:stretch>
        </p:blipFill>
        <p:spPr>
          <a:xfrm>
            <a:off x="8483477" y="6324781"/>
            <a:ext cx="3218864" cy="374642"/>
          </a:xfrm>
          <a:prstGeom prst="rect">
            <a:avLst/>
          </a:prstGeom>
        </p:spPr>
      </p:pic>
    </p:spTree>
    <p:extLst>
      <p:ext uri="{BB962C8B-B14F-4D97-AF65-F5344CB8AC3E}">
        <p14:creationId xmlns:p14="http://schemas.microsoft.com/office/powerpoint/2010/main" val="2187006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66D77-120D-6CEE-39E3-0E3BDF6B59BF}"/>
              </a:ext>
            </a:extLst>
          </p:cNvPr>
          <p:cNvSpPr>
            <a:spLocks noGrp="1"/>
          </p:cNvSpPr>
          <p:nvPr>
            <p:ph type="title"/>
          </p:nvPr>
        </p:nvSpPr>
        <p:spPr>
          <a:xfrm>
            <a:off x="149087" y="109331"/>
            <a:ext cx="11204713" cy="824947"/>
          </a:xfrm>
        </p:spPr>
        <p:txBody>
          <a:bodyPr/>
          <a:lstStyle/>
          <a:p>
            <a:r>
              <a:rPr lang="en-IN" dirty="0"/>
              <a:t>Addressing Modes</a:t>
            </a:r>
          </a:p>
        </p:txBody>
      </p:sp>
      <p:sp>
        <p:nvSpPr>
          <p:cNvPr id="3" name="Content Placeholder 2">
            <a:extLst>
              <a:ext uri="{FF2B5EF4-FFF2-40B4-BE49-F238E27FC236}">
                <a16:creationId xmlns:a16="http://schemas.microsoft.com/office/drawing/2014/main" id="{722B162C-0661-532F-1454-EE345AEFC8A5}"/>
              </a:ext>
            </a:extLst>
          </p:cNvPr>
          <p:cNvSpPr>
            <a:spLocks noGrp="1"/>
          </p:cNvSpPr>
          <p:nvPr>
            <p:ph idx="1"/>
          </p:nvPr>
        </p:nvSpPr>
        <p:spPr>
          <a:xfrm>
            <a:off x="278296" y="1003852"/>
            <a:ext cx="11589026" cy="5605670"/>
          </a:xfrm>
        </p:spPr>
        <p:txBody>
          <a:bodyPr/>
          <a:lstStyle/>
          <a:p>
            <a:pPr algn="l"/>
            <a:endParaRPr lang="en-IN" sz="1800" b="0" i="0" u="none" strike="noStrike" baseline="0" dirty="0">
              <a:solidFill>
                <a:srgbClr val="000000"/>
              </a:solidFill>
              <a:latin typeface="Bookman Old Style" panose="02050604050505020204" pitchFamily="18" charset="0"/>
            </a:endParaRPr>
          </a:p>
          <a:p>
            <a:r>
              <a:rPr lang="en-US" sz="2400" b="0" i="0" u="none" strike="noStrike" baseline="0" dirty="0">
                <a:solidFill>
                  <a:srgbClr val="000000"/>
                </a:solidFill>
              </a:rPr>
              <a:t>According to the flow of </a:t>
            </a:r>
            <a:r>
              <a:rPr lang="en-US" sz="2400" dirty="0">
                <a:solidFill>
                  <a:srgbClr val="000000"/>
                </a:solidFill>
              </a:rPr>
              <a:t>instruction execution ,</a:t>
            </a:r>
            <a:r>
              <a:rPr lang="en-US" sz="2400" b="0" i="0" u="none" strike="noStrike" baseline="0" dirty="0">
                <a:solidFill>
                  <a:srgbClr val="000000"/>
                </a:solidFill>
              </a:rPr>
              <a:t>instructions may be categorized as </a:t>
            </a:r>
          </a:p>
          <a:p>
            <a:pPr marL="0" indent="0">
              <a:buNone/>
            </a:pPr>
            <a:r>
              <a:rPr lang="en-US" sz="2400" b="0" i="0" u="none" strike="noStrike" baseline="0" dirty="0">
                <a:solidFill>
                  <a:srgbClr val="000000"/>
                </a:solidFill>
              </a:rPr>
              <a:t>1. Sequential Control flow instructions </a:t>
            </a:r>
          </a:p>
          <a:p>
            <a:pPr marL="0" indent="0">
              <a:buNone/>
            </a:pPr>
            <a:r>
              <a:rPr lang="en-IN" sz="2400" b="0" i="0" u="none" strike="noStrike" baseline="0" dirty="0">
                <a:solidFill>
                  <a:srgbClr val="000000"/>
                </a:solidFill>
              </a:rPr>
              <a:t>2. Control transfer instructions </a:t>
            </a:r>
          </a:p>
          <a:p>
            <a:r>
              <a:rPr lang="en-US" sz="2400" b="1" dirty="0"/>
              <a:t>Sequential control flow </a:t>
            </a:r>
            <a:r>
              <a:rPr lang="en-US" sz="2400" dirty="0"/>
              <a:t>instructions are the instructions which after execution transfer control to the next instruction appearing immediately. The </a:t>
            </a:r>
            <a:r>
              <a:rPr lang="en-US" sz="2400" b="1" dirty="0"/>
              <a:t>control transfer </a:t>
            </a:r>
            <a:r>
              <a:rPr lang="en-US" sz="2400" dirty="0"/>
              <a:t>instructions transfer control to </a:t>
            </a:r>
            <a:r>
              <a:rPr lang="en-US" sz="2400" b="1" dirty="0"/>
              <a:t>some predefined address </a:t>
            </a:r>
            <a:r>
              <a:rPr lang="en-US" sz="2400" dirty="0"/>
              <a:t>or the address somehow specified in the instruction after their execution.</a:t>
            </a:r>
          </a:p>
        </p:txBody>
      </p:sp>
    </p:spTree>
    <p:extLst>
      <p:ext uri="{BB962C8B-B14F-4D97-AF65-F5344CB8AC3E}">
        <p14:creationId xmlns:p14="http://schemas.microsoft.com/office/powerpoint/2010/main" val="3230133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411B9-7B8A-F202-F68A-112C4B83073F}"/>
              </a:ext>
            </a:extLst>
          </p:cNvPr>
          <p:cNvSpPr>
            <a:spLocks noGrp="1"/>
          </p:cNvSpPr>
          <p:nvPr>
            <p:ph type="title"/>
          </p:nvPr>
        </p:nvSpPr>
        <p:spPr>
          <a:xfrm>
            <a:off x="248478" y="129210"/>
            <a:ext cx="11105322" cy="1003852"/>
          </a:xfrm>
        </p:spPr>
        <p:txBody>
          <a:bodyPr/>
          <a:lstStyle/>
          <a:p>
            <a:r>
              <a:rPr lang="en-US" b="1" dirty="0">
                <a:solidFill>
                  <a:srgbClr val="C00000"/>
                </a:solidFill>
              </a:rPr>
              <a:t>ARITHMETIC INSTRUCTIONS</a:t>
            </a:r>
            <a:endParaRPr lang="en-IN" dirty="0"/>
          </a:p>
        </p:txBody>
      </p:sp>
      <p:sp>
        <p:nvSpPr>
          <p:cNvPr id="3" name="Content Placeholder 2">
            <a:extLst>
              <a:ext uri="{FF2B5EF4-FFF2-40B4-BE49-F238E27FC236}">
                <a16:creationId xmlns:a16="http://schemas.microsoft.com/office/drawing/2014/main" id="{92B08D31-6053-266E-542D-FD1FD22E5A88}"/>
              </a:ext>
            </a:extLst>
          </p:cNvPr>
          <p:cNvSpPr>
            <a:spLocks noGrp="1"/>
          </p:cNvSpPr>
          <p:nvPr>
            <p:ph idx="1"/>
          </p:nvPr>
        </p:nvSpPr>
        <p:spPr>
          <a:xfrm>
            <a:off x="248478" y="1133062"/>
            <a:ext cx="11695044" cy="5416825"/>
          </a:xfrm>
        </p:spPr>
        <p:txBody>
          <a:bodyPr/>
          <a:lstStyle/>
          <a:p>
            <a:pPr marL="0" indent="0">
              <a:buNone/>
            </a:pPr>
            <a:r>
              <a:rPr lang="en-US" b="1" dirty="0"/>
              <a:t>DAA(Decimal Adjust after Addition) − </a:t>
            </a:r>
            <a:r>
              <a:rPr lang="en-US" dirty="0"/>
              <a:t>Used to adjust the decimal after the addition/subtraction operation. Its an 8-bit instruction. It works on AL register.</a:t>
            </a:r>
          </a:p>
          <a:p>
            <a:r>
              <a:rPr lang="en-US" dirty="0"/>
              <a:t>This instruction is used after adding two numbers.</a:t>
            </a:r>
          </a:p>
          <a:p>
            <a:r>
              <a:rPr lang="en-US" dirty="0" err="1"/>
              <a:t>Eg</a:t>
            </a:r>
            <a:r>
              <a:rPr lang="en-US" dirty="0"/>
              <a:t>: 25H+25H=4A=4A+06 =50</a:t>
            </a:r>
          </a:p>
          <a:p>
            <a:r>
              <a:rPr lang="en-US" dirty="0"/>
              <a:t>If the lower nibble of the result is greater THAN 9 or an </a:t>
            </a:r>
            <a:r>
              <a:rPr lang="en-US" dirty="0" err="1"/>
              <a:t>Auxilliary</a:t>
            </a:r>
            <a:r>
              <a:rPr lang="en-US" dirty="0"/>
              <a:t> carry is produced add 06h else of the higher nibble is greater than 9 or carry is produced , add 60 to the result else if both lower and higher nibbles are greater then 9, then add 66h to the result.</a:t>
            </a:r>
          </a:p>
          <a:p>
            <a:endParaRPr lang="en-IN" dirty="0"/>
          </a:p>
        </p:txBody>
      </p:sp>
    </p:spTree>
    <p:extLst>
      <p:ext uri="{BB962C8B-B14F-4D97-AF65-F5344CB8AC3E}">
        <p14:creationId xmlns:p14="http://schemas.microsoft.com/office/powerpoint/2010/main" val="4215567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858F-308D-C3F6-30DF-03203E927E5C}"/>
              </a:ext>
            </a:extLst>
          </p:cNvPr>
          <p:cNvSpPr>
            <a:spLocks noGrp="1"/>
          </p:cNvSpPr>
          <p:nvPr>
            <p:ph type="title"/>
          </p:nvPr>
        </p:nvSpPr>
        <p:spPr>
          <a:xfrm>
            <a:off x="0" y="119271"/>
            <a:ext cx="11353800" cy="584114"/>
          </a:xfrm>
        </p:spPr>
        <p:txBody>
          <a:bodyPr>
            <a:normAutofit fontScale="90000"/>
          </a:bodyPr>
          <a:lstStyle/>
          <a:p>
            <a:r>
              <a:rPr lang="en-US" b="1" dirty="0">
                <a:solidFill>
                  <a:srgbClr val="C00000"/>
                </a:solidFill>
              </a:rPr>
              <a:t>ARITHMETIC INSTRUCTIONS</a:t>
            </a:r>
            <a:endParaRPr lang="en-IN" dirty="0"/>
          </a:p>
        </p:txBody>
      </p:sp>
      <p:sp>
        <p:nvSpPr>
          <p:cNvPr id="3" name="Content Placeholder 2">
            <a:extLst>
              <a:ext uri="{FF2B5EF4-FFF2-40B4-BE49-F238E27FC236}">
                <a16:creationId xmlns:a16="http://schemas.microsoft.com/office/drawing/2014/main" id="{A91868FC-F234-2F09-6FBF-0582DB963567}"/>
              </a:ext>
            </a:extLst>
          </p:cNvPr>
          <p:cNvSpPr>
            <a:spLocks noGrp="1"/>
          </p:cNvSpPr>
          <p:nvPr>
            <p:ph idx="1"/>
          </p:nvPr>
        </p:nvSpPr>
        <p:spPr>
          <a:xfrm>
            <a:off x="98474" y="703385"/>
            <a:ext cx="11878178" cy="5935954"/>
          </a:xfrm>
        </p:spPr>
        <p:txBody>
          <a:bodyPr>
            <a:normAutofit/>
          </a:bodyPr>
          <a:lstStyle/>
          <a:p>
            <a:pPr marL="0" indent="0" algn="just">
              <a:buNone/>
            </a:pPr>
            <a:r>
              <a:rPr lang="en-US" dirty="0"/>
              <a:t> </a:t>
            </a:r>
            <a:r>
              <a:rPr lang="en-US" sz="2600" b="1" dirty="0">
                <a:solidFill>
                  <a:srgbClr val="C00000"/>
                </a:solidFill>
              </a:rPr>
              <a:t>INSTRUCTIONS TO PERFORM SUBTRACTION</a:t>
            </a:r>
            <a:endParaRPr lang="en-US" sz="2600" dirty="0"/>
          </a:p>
          <a:p>
            <a:pPr algn="just"/>
            <a:r>
              <a:rPr lang="en-US" sz="2600" b="1" dirty="0"/>
              <a:t>SUB − </a:t>
            </a:r>
            <a:r>
              <a:rPr lang="en-US" sz="2600" dirty="0"/>
              <a:t>Used to subtract the byte from byte/word from 	word.</a:t>
            </a:r>
          </a:p>
          <a:p>
            <a:pPr marL="0" indent="0" algn="just">
              <a:buNone/>
            </a:pPr>
            <a:r>
              <a:rPr lang="en-US" sz="2600" dirty="0" err="1"/>
              <a:t>Eg</a:t>
            </a:r>
            <a:r>
              <a:rPr lang="en-US" sz="2600" dirty="0"/>
              <a:t>: SUB BL,CL</a:t>
            </a:r>
          </a:p>
          <a:p>
            <a:pPr marL="0" indent="0" algn="just">
              <a:buNone/>
            </a:pPr>
            <a:r>
              <a:rPr lang="en-US" sz="2600" dirty="0"/>
              <a:t>      BL&lt;-BL-CL</a:t>
            </a:r>
          </a:p>
          <a:p>
            <a:pPr algn="just"/>
            <a:r>
              <a:rPr lang="en-US" sz="2600" dirty="0"/>
              <a:t> </a:t>
            </a:r>
            <a:r>
              <a:rPr lang="en-US" sz="2600" b="1" dirty="0"/>
              <a:t>SBB − </a:t>
            </a:r>
            <a:r>
              <a:rPr lang="en-US" sz="2600" dirty="0"/>
              <a:t>Used to perform subtraction with borrow.</a:t>
            </a:r>
          </a:p>
          <a:p>
            <a:pPr marL="0" indent="0" algn="just">
              <a:buNone/>
            </a:pPr>
            <a:r>
              <a:rPr lang="en-US" sz="2600" dirty="0" err="1"/>
              <a:t>Eg</a:t>
            </a:r>
            <a:r>
              <a:rPr lang="en-US" sz="2600" dirty="0"/>
              <a:t>: SBB BL,CL</a:t>
            </a:r>
          </a:p>
          <a:p>
            <a:pPr marL="0" indent="0" algn="just">
              <a:buNone/>
            </a:pPr>
            <a:r>
              <a:rPr lang="en-US" sz="2600" dirty="0"/>
              <a:t>      BL&lt;-BL-CL-CF</a:t>
            </a:r>
          </a:p>
          <a:p>
            <a:pPr algn="just"/>
            <a:r>
              <a:rPr lang="en-US" sz="2600" b="1" dirty="0"/>
              <a:t>NEG − </a:t>
            </a:r>
            <a:r>
              <a:rPr lang="en-US" sz="2600" dirty="0"/>
              <a:t>Used to negate each bit of the provided byte/word and add 1 (2’s complement).</a:t>
            </a:r>
          </a:p>
          <a:p>
            <a:pPr marL="0" indent="0" algn="just">
              <a:buNone/>
            </a:pPr>
            <a:r>
              <a:rPr lang="en-US" sz="2600" dirty="0"/>
              <a:t>     </a:t>
            </a:r>
            <a:r>
              <a:rPr lang="en-US" sz="2600" dirty="0" err="1"/>
              <a:t>Eg</a:t>
            </a:r>
            <a:r>
              <a:rPr lang="en-US" sz="2600" dirty="0"/>
              <a:t>: NEG BL</a:t>
            </a:r>
          </a:p>
          <a:p>
            <a:pPr marL="0" indent="0" algn="just">
              <a:buNone/>
            </a:pPr>
            <a:r>
              <a:rPr lang="en-US" sz="2600" dirty="0"/>
              <a:t> </a:t>
            </a:r>
            <a:endParaRPr lang="en-IN" sz="2600" dirty="0"/>
          </a:p>
        </p:txBody>
      </p:sp>
    </p:spTree>
    <p:extLst>
      <p:ext uri="{BB962C8B-B14F-4D97-AF65-F5344CB8AC3E}">
        <p14:creationId xmlns:p14="http://schemas.microsoft.com/office/powerpoint/2010/main" val="2604404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3B9C7-84DB-406F-92AC-3BCF3F34E22F}"/>
              </a:ext>
            </a:extLst>
          </p:cNvPr>
          <p:cNvSpPr>
            <a:spLocks noGrp="1"/>
          </p:cNvSpPr>
          <p:nvPr>
            <p:ph type="title"/>
          </p:nvPr>
        </p:nvSpPr>
        <p:spPr>
          <a:xfrm>
            <a:off x="112542" y="98475"/>
            <a:ext cx="11241258" cy="773722"/>
          </a:xfrm>
        </p:spPr>
        <p:txBody>
          <a:bodyPr/>
          <a:lstStyle/>
          <a:p>
            <a:r>
              <a:rPr lang="en-US" b="1" dirty="0">
                <a:solidFill>
                  <a:srgbClr val="C00000"/>
                </a:solidFill>
              </a:rPr>
              <a:t>ARITHMETIC INSTRUCTIONS</a:t>
            </a:r>
            <a:endParaRPr lang="en-US" dirty="0"/>
          </a:p>
        </p:txBody>
      </p:sp>
      <p:sp>
        <p:nvSpPr>
          <p:cNvPr id="3" name="Content Placeholder 2">
            <a:extLst>
              <a:ext uri="{FF2B5EF4-FFF2-40B4-BE49-F238E27FC236}">
                <a16:creationId xmlns:a16="http://schemas.microsoft.com/office/drawing/2014/main" id="{E9F9C6C4-1D5C-4804-AB6D-B33301FB0C07}"/>
              </a:ext>
            </a:extLst>
          </p:cNvPr>
          <p:cNvSpPr>
            <a:spLocks noGrp="1"/>
          </p:cNvSpPr>
          <p:nvPr>
            <p:ph idx="1"/>
          </p:nvPr>
        </p:nvSpPr>
        <p:spPr>
          <a:xfrm>
            <a:off x="253217" y="1111348"/>
            <a:ext cx="11605847" cy="5500467"/>
          </a:xfrm>
        </p:spPr>
        <p:txBody>
          <a:bodyPr>
            <a:normAutofit/>
          </a:bodyPr>
          <a:lstStyle/>
          <a:p>
            <a:pPr algn="just"/>
            <a:r>
              <a:rPr lang="en-US" sz="2400" b="1" dirty="0"/>
              <a:t>AAS(ASCII ADJUST AL AFTER SUBTRACTION) − </a:t>
            </a:r>
            <a:r>
              <a:rPr lang="en-US" sz="2400" dirty="0"/>
              <a:t>Used to adjust ASCII codes after subtraction.</a:t>
            </a:r>
          </a:p>
          <a:p>
            <a:pPr algn="just"/>
            <a:endParaRPr lang="en-US" sz="2400" dirty="0"/>
          </a:p>
          <a:p>
            <a:pPr marL="0" indent="0" algn="just">
              <a:buNone/>
            </a:pPr>
            <a:r>
              <a:rPr lang="en-US" sz="2400" dirty="0"/>
              <a:t>The resulting number will be in unpacked Decimal FORMAT.</a:t>
            </a:r>
          </a:p>
          <a:p>
            <a:pPr marL="0" indent="0" algn="just">
              <a:buNone/>
            </a:pPr>
            <a:r>
              <a:rPr lang="en-US" sz="2400" dirty="0"/>
              <a:t>Algorithm: </a:t>
            </a:r>
          </a:p>
          <a:p>
            <a:pPr marL="0" indent="0" algn="just">
              <a:buNone/>
            </a:pPr>
            <a:r>
              <a:rPr lang="en-US" sz="2400" dirty="0"/>
              <a:t>If low nibble of AL &gt; 9 or AF = 1 then:  AL=AL-6, AH=AH-1, AF=1, CF=1</a:t>
            </a:r>
          </a:p>
          <a:p>
            <a:pPr marL="0" indent="0" algn="just">
              <a:buNone/>
            </a:pPr>
            <a:r>
              <a:rPr lang="en-US" sz="2400" dirty="0"/>
              <a:t>else : AF=0, CF=0</a:t>
            </a:r>
          </a:p>
          <a:p>
            <a:pPr marL="0" indent="0" algn="just">
              <a:buNone/>
            </a:pPr>
            <a:r>
              <a:rPr lang="en-US" sz="2400" dirty="0"/>
              <a:t>In both the cases Clear the Higher Nibble of AL.</a:t>
            </a:r>
            <a:endParaRPr lang="en-US" dirty="0"/>
          </a:p>
          <a:p>
            <a:pPr algn="just"/>
            <a:r>
              <a:rPr lang="en-US" dirty="0"/>
              <a:t> </a:t>
            </a:r>
          </a:p>
        </p:txBody>
      </p:sp>
      <p:pic>
        <p:nvPicPr>
          <p:cNvPr id="4" name="Picture 3">
            <a:extLst>
              <a:ext uri="{FF2B5EF4-FFF2-40B4-BE49-F238E27FC236}">
                <a16:creationId xmlns:a16="http://schemas.microsoft.com/office/drawing/2014/main" id="{6047074B-4F4F-4B94-9026-D26F717BC18F}"/>
              </a:ext>
            </a:extLst>
          </p:cNvPr>
          <p:cNvPicPr>
            <a:picLocks noChangeAspect="1"/>
          </p:cNvPicPr>
          <p:nvPr/>
        </p:nvPicPr>
        <p:blipFill>
          <a:blip r:embed="rId2"/>
          <a:stretch>
            <a:fillRect/>
          </a:stretch>
        </p:blipFill>
        <p:spPr>
          <a:xfrm>
            <a:off x="253217" y="1891625"/>
            <a:ext cx="6096000" cy="369757"/>
          </a:xfrm>
          <a:prstGeom prst="rect">
            <a:avLst/>
          </a:prstGeom>
        </p:spPr>
      </p:pic>
      <p:pic>
        <p:nvPicPr>
          <p:cNvPr id="5" name="Picture 4">
            <a:extLst>
              <a:ext uri="{FF2B5EF4-FFF2-40B4-BE49-F238E27FC236}">
                <a16:creationId xmlns:a16="http://schemas.microsoft.com/office/drawing/2014/main" id="{9003F909-E50F-4D72-A9EB-574E217D5019}"/>
              </a:ext>
            </a:extLst>
          </p:cNvPr>
          <p:cNvPicPr>
            <a:picLocks noChangeAspect="1"/>
          </p:cNvPicPr>
          <p:nvPr/>
        </p:nvPicPr>
        <p:blipFill>
          <a:blip r:embed="rId3"/>
          <a:stretch>
            <a:fillRect/>
          </a:stretch>
        </p:blipFill>
        <p:spPr>
          <a:xfrm>
            <a:off x="6349217" y="1930891"/>
            <a:ext cx="3868615" cy="291223"/>
          </a:xfrm>
          <a:prstGeom prst="rect">
            <a:avLst/>
          </a:prstGeom>
        </p:spPr>
      </p:pic>
    </p:spTree>
    <p:extLst>
      <p:ext uri="{BB962C8B-B14F-4D97-AF65-F5344CB8AC3E}">
        <p14:creationId xmlns:p14="http://schemas.microsoft.com/office/powerpoint/2010/main" val="1986839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for AAS</a:t>
            </a:r>
          </a:p>
        </p:txBody>
      </p:sp>
      <p:pic>
        <p:nvPicPr>
          <p:cNvPr id="4" name="Content Placeholder 3"/>
          <p:cNvPicPr>
            <a:picLocks noGrp="1" noChangeAspect="1"/>
          </p:cNvPicPr>
          <p:nvPr>
            <p:ph idx="1"/>
          </p:nvPr>
        </p:nvPicPr>
        <p:blipFill>
          <a:blip r:embed="rId2"/>
          <a:stretch>
            <a:fillRect/>
          </a:stretch>
        </p:blipFill>
        <p:spPr>
          <a:xfrm>
            <a:off x="1600879" y="1825625"/>
            <a:ext cx="8990242" cy="4351338"/>
          </a:xfrm>
          <a:prstGeom prst="rect">
            <a:avLst/>
          </a:prstGeom>
        </p:spPr>
      </p:pic>
    </p:spTree>
    <p:extLst>
      <p:ext uri="{BB962C8B-B14F-4D97-AF65-F5344CB8AC3E}">
        <p14:creationId xmlns:p14="http://schemas.microsoft.com/office/powerpoint/2010/main" val="1634044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for AAS</a:t>
            </a:r>
          </a:p>
        </p:txBody>
      </p:sp>
      <p:pic>
        <p:nvPicPr>
          <p:cNvPr id="6" name="Content Placeholder 5"/>
          <p:cNvPicPr>
            <a:picLocks noGrp="1" noChangeAspect="1"/>
          </p:cNvPicPr>
          <p:nvPr>
            <p:ph idx="1"/>
          </p:nvPr>
        </p:nvPicPr>
        <p:blipFill>
          <a:blip r:embed="rId2"/>
          <a:stretch>
            <a:fillRect/>
          </a:stretch>
        </p:blipFill>
        <p:spPr>
          <a:xfrm>
            <a:off x="1204912" y="2015331"/>
            <a:ext cx="9782175" cy="3971925"/>
          </a:xfrm>
          <a:prstGeom prst="rect">
            <a:avLst/>
          </a:prstGeom>
        </p:spPr>
      </p:pic>
    </p:spTree>
    <p:extLst>
      <p:ext uri="{BB962C8B-B14F-4D97-AF65-F5344CB8AC3E}">
        <p14:creationId xmlns:p14="http://schemas.microsoft.com/office/powerpoint/2010/main" val="2109603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ARITHMETIC INSTRUCTIONS</a:t>
            </a:r>
            <a:endParaRPr lang="en-IN" dirty="0"/>
          </a:p>
        </p:txBody>
      </p:sp>
      <p:sp>
        <p:nvSpPr>
          <p:cNvPr id="3" name="Content Placeholder 2"/>
          <p:cNvSpPr>
            <a:spLocks noGrp="1"/>
          </p:cNvSpPr>
          <p:nvPr>
            <p:ph idx="1"/>
          </p:nvPr>
        </p:nvSpPr>
        <p:spPr/>
        <p:txBody>
          <a:bodyPr/>
          <a:lstStyle/>
          <a:p>
            <a:r>
              <a:rPr lang="en-US" b="1" dirty="0"/>
              <a:t>DAS − </a:t>
            </a:r>
            <a:r>
              <a:rPr lang="en-US" dirty="0"/>
              <a:t>Used to adjust to decimal after subtraction. Same as DAA ,but instead of adding 6,we subtract 6 from the lower or higher nibble.</a:t>
            </a:r>
          </a:p>
          <a:p>
            <a:endParaRPr lang="en-IN" dirty="0"/>
          </a:p>
        </p:txBody>
      </p:sp>
      <p:pic>
        <p:nvPicPr>
          <p:cNvPr id="4" name="Picture 3">
            <a:extLst>
              <a:ext uri="{FF2B5EF4-FFF2-40B4-BE49-F238E27FC236}">
                <a16:creationId xmlns:a16="http://schemas.microsoft.com/office/drawing/2014/main" id="{D4AFE83B-8C1D-4F4D-9B52-C814C77E77A2}"/>
              </a:ext>
            </a:extLst>
          </p:cNvPr>
          <p:cNvPicPr>
            <a:picLocks noChangeAspect="1"/>
          </p:cNvPicPr>
          <p:nvPr/>
        </p:nvPicPr>
        <p:blipFill>
          <a:blip r:embed="rId2"/>
          <a:stretch>
            <a:fillRect/>
          </a:stretch>
        </p:blipFill>
        <p:spPr>
          <a:xfrm>
            <a:off x="1603108" y="3027614"/>
            <a:ext cx="9173488" cy="1882714"/>
          </a:xfrm>
          <a:prstGeom prst="rect">
            <a:avLst/>
          </a:prstGeom>
        </p:spPr>
      </p:pic>
    </p:spTree>
    <p:extLst>
      <p:ext uri="{BB962C8B-B14F-4D97-AF65-F5344CB8AC3E}">
        <p14:creationId xmlns:p14="http://schemas.microsoft.com/office/powerpoint/2010/main" val="841047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373BE-4065-B9D7-FA30-0880BD48411A}"/>
              </a:ext>
            </a:extLst>
          </p:cNvPr>
          <p:cNvSpPr>
            <a:spLocks noGrp="1"/>
          </p:cNvSpPr>
          <p:nvPr>
            <p:ph type="title"/>
          </p:nvPr>
        </p:nvSpPr>
        <p:spPr>
          <a:xfrm>
            <a:off x="139148" y="79514"/>
            <a:ext cx="11214652" cy="805070"/>
          </a:xfrm>
        </p:spPr>
        <p:txBody>
          <a:bodyPr/>
          <a:lstStyle/>
          <a:p>
            <a:r>
              <a:rPr lang="en-US" b="1" dirty="0">
                <a:solidFill>
                  <a:srgbClr val="C00000"/>
                </a:solidFill>
              </a:rPr>
              <a:t>ARITHMETIC INSTRUCTIONS</a:t>
            </a:r>
            <a:endParaRPr lang="en-IN" dirty="0"/>
          </a:p>
        </p:txBody>
      </p:sp>
      <p:sp>
        <p:nvSpPr>
          <p:cNvPr id="3" name="Content Placeholder 2">
            <a:extLst>
              <a:ext uri="{FF2B5EF4-FFF2-40B4-BE49-F238E27FC236}">
                <a16:creationId xmlns:a16="http://schemas.microsoft.com/office/drawing/2014/main" id="{B9DC8D5D-6375-A108-8984-12EBE0218827}"/>
              </a:ext>
            </a:extLst>
          </p:cNvPr>
          <p:cNvSpPr>
            <a:spLocks noGrp="1"/>
          </p:cNvSpPr>
          <p:nvPr>
            <p:ph idx="1"/>
          </p:nvPr>
        </p:nvSpPr>
        <p:spPr>
          <a:xfrm>
            <a:off x="238539" y="1063487"/>
            <a:ext cx="11738113" cy="5605670"/>
          </a:xfrm>
        </p:spPr>
        <p:txBody>
          <a:bodyPr>
            <a:normAutofit fontScale="77500" lnSpcReduction="20000"/>
          </a:bodyPr>
          <a:lstStyle/>
          <a:p>
            <a:pPr marL="0" indent="0" algn="just">
              <a:buNone/>
            </a:pPr>
            <a:r>
              <a:rPr lang="en-US" sz="2400" b="1" dirty="0">
                <a:solidFill>
                  <a:srgbClr val="C00000"/>
                </a:solidFill>
              </a:rPr>
              <a:t>CMP: COMPARE </a:t>
            </a:r>
            <a:endParaRPr lang="en-US" sz="2400" dirty="0"/>
          </a:p>
          <a:p>
            <a:pPr algn="just"/>
            <a:r>
              <a:rPr lang="en-US" sz="2400" dirty="0"/>
              <a:t>The instruction compares the source operand, which may be a register or an immediate data or a memory location, with a destination operand that may be a register or a memory location.</a:t>
            </a:r>
          </a:p>
          <a:p>
            <a:pPr algn="just"/>
            <a:r>
              <a:rPr lang="en-US" sz="2400" dirty="0"/>
              <a:t>For comparison, it subtracts the source operand from the destination operand but does not store the result anywhere. (Destination operand-Source operand)</a:t>
            </a:r>
          </a:p>
          <a:p>
            <a:pPr marL="0" indent="0" algn="just">
              <a:buNone/>
            </a:pPr>
            <a:r>
              <a:rPr lang="en-US" sz="2400" dirty="0"/>
              <a:t>EX: CMP AX,BX</a:t>
            </a:r>
          </a:p>
          <a:p>
            <a:pPr marL="0" indent="0" algn="just">
              <a:buNone/>
            </a:pPr>
            <a:r>
              <a:rPr lang="en-US" sz="2400" dirty="0"/>
              <a:t>      CMP AL,25H</a:t>
            </a:r>
          </a:p>
          <a:p>
            <a:pPr algn="just"/>
            <a:r>
              <a:rPr lang="en-US" sz="2400" dirty="0"/>
              <a:t>The flags are affected depending upon the result of the subtraction. </a:t>
            </a:r>
          </a:p>
          <a:p>
            <a:pPr algn="just"/>
            <a:r>
              <a:rPr lang="en-US" sz="2400" dirty="0"/>
              <a:t>If both of the operands are equal, zero flag is set.</a:t>
            </a:r>
          </a:p>
          <a:p>
            <a:pPr algn="just"/>
            <a:r>
              <a:rPr lang="en-US" sz="2400" dirty="0"/>
              <a:t>If the source operand is greater than the destination operand, carry flag is set or else, carry flag is reset. </a:t>
            </a:r>
          </a:p>
          <a:p>
            <a:pPr algn="just">
              <a:buNone/>
            </a:pPr>
            <a:r>
              <a:rPr lang="en-US" sz="2400" b="1" dirty="0">
                <a:solidFill>
                  <a:srgbClr val="C00000"/>
                </a:solidFill>
              </a:rPr>
              <a:t>INC &amp; DEC instructions </a:t>
            </a:r>
          </a:p>
          <a:p>
            <a:pPr algn="just"/>
            <a:r>
              <a:rPr lang="en-US" sz="2400" dirty="0"/>
              <a:t>INC and DEC instructions are used to increment and decrement the content of the specified destination by one. </a:t>
            </a:r>
          </a:p>
          <a:p>
            <a:pPr algn="just">
              <a:buNone/>
            </a:pPr>
            <a:r>
              <a:rPr lang="en-US" sz="2400" b="1" dirty="0"/>
              <a:t>Example: 	</a:t>
            </a:r>
          </a:p>
          <a:p>
            <a:pPr algn="just"/>
            <a:r>
              <a:rPr lang="en-US" sz="2400" dirty="0"/>
              <a:t>INC AL 		;  	AL&lt;= AL + 1 </a:t>
            </a:r>
          </a:p>
          <a:p>
            <a:pPr algn="just"/>
            <a:r>
              <a:rPr lang="en-US" sz="2400" dirty="0"/>
              <a:t>INC AX 		;	AX&lt;=AX + 1 	</a:t>
            </a:r>
          </a:p>
          <a:p>
            <a:pPr algn="just"/>
            <a:r>
              <a:rPr lang="en-US" sz="2400" dirty="0"/>
              <a:t>DEC AL 		; 	AL&lt;= AL – 1 	</a:t>
            </a:r>
          </a:p>
          <a:p>
            <a:pPr algn="just"/>
            <a:r>
              <a:rPr lang="en-US" sz="2400" dirty="0"/>
              <a:t>DEC AX 		; 	AX&lt;=AX – 1 	</a:t>
            </a:r>
          </a:p>
          <a:p>
            <a:endParaRPr lang="en-IN" dirty="0"/>
          </a:p>
        </p:txBody>
      </p:sp>
    </p:spTree>
    <p:extLst>
      <p:ext uri="{BB962C8B-B14F-4D97-AF65-F5344CB8AC3E}">
        <p14:creationId xmlns:p14="http://schemas.microsoft.com/office/powerpoint/2010/main" val="858877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9941-15D8-8CF3-4D19-2EAC8112354B}"/>
              </a:ext>
            </a:extLst>
          </p:cNvPr>
          <p:cNvSpPr>
            <a:spLocks noGrp="1"/>
          </p:cNvSpPr>
          <p:nvPr>
            <p:ph type="title"/>
          </p:nvPr>
        </p:nvSpPr>
        <p:spPr>
          <a:xfrm>
            <a:off x="109330" y="79514"/>
            <a:ext cx="11244470" cy="735496"/>
          </a:xfrm>
        </p:spPr>
        <p:txBody>
          <a:bodyPr/>
          <a:lstStyle/>
          <a:p>
            <a:r>
              <a:rPr lang="en-US" b="1" dirty="0">
                <a:solidFill>
                  <a:srgbClr val="C00000"/>
                </a:solidFill>
              </a:rPr>
              <a:t>ARITHMETIC INSTRUCTIONS</a:t>
            </a:r>
            <a:endParaRPr lang="en-IN" dirty="0"/>
          </a:p>
        </p:txBody>
      </p:sp>
      <p:sp>
        <p:nvSpPr>
          <p:cNvPr id="3" name="Content Placeholder 2">
            <a:extLst>
              <a:ext uri="{FF2B5EF4-FFF2-40B4-BE49-F238E27FC236}">
                <a16:creationId xmlns:a16="http://schemas.microsoft.com/office/drawing/2014/main" id="{61F7738C-843C-A811-9D39-DF631F10D9E4}"/>
              </a:ext>
            </a:extLst>
          </p:cNvPr>
          <p:cNvSpPr>
            <a:spLocks noGrp="1"/>
          </p:cNvSpPr>
          <p:nvPr>
            <p:ph idx="1"/>
          </p:nvPr>
        </p:nvSpPr>
        <p:spPr>
          <a:xfrm>
            <a:off x="228600" y="924338"/>
            <a:ext cx="11777870" cy="5854147"/>
          </a:xfrm>
        </p:spPr>
        <p:txBody>
          <a:bodyPr>
            <a:normAutofit/>
          </a:bodyPr>
          <a:lstStyle/>
          <a:p>
            <a:pPr marL="0" indent="0">
              <a:buNone/>
            </a:pPr>
            <a:r>
              <a:rPr lang="en-US" sz="2400" b="1" dirty="0">
                <a:solidFill>
                  <a:srgbClr val="C00000"/>
                </a:solidFill>
              </a:rPr>
              <a:t>INSTRUCTION TO PERFORM MULTIPLICATION</a:t>
            </a:r>
          </a:p>
          <a:p>
            <a:r>
              <a:rPr lang="en-US" sz="2400" b="1" dirty="0"/>
              <a:t>MUL − </a:t>
            </a:r>
            <a:r>
              <a:rPr lang="en-US" sz="2400" dirty="0"/>
              <a:t>Used to multiply unsigned byte by byte/word by word.</a:t>
            </a:r>
          </a:p>
          <a:p>
            <a:pPr marL="0" indent="0">
              <a:buNone/>
            </a:pPr>
            <a:r>
              <a:rPr lang="en-US" sz="2400" dirty="0" err="1"/>
              <a:t>Eg</a:t>
            </a:r>
            <a:r>
              <a:rPr lang="en-US" sz="2400" dirty="0"/>
              <a:t>: MUL BH</a:t>
            </a:r>
          </a:p>
          <a:p>
            <a:pPr marL="0" indent="0">
              <a:buNone/>
            </a:pPr>
            <a:r>
              <a:rPr lang="en-US" sz="2400" dirty="0"/>
              <a:t>AX= AL * BH</a:t>
            </a:r>
          </a:p>
          <a:p>
            <a:pPr marL="0" indent="0">
              <a:buNone/>
            </a:pPr>
            <a:r>
              <a:rPr lang="en-US" sz="2400" dirty="0" err="1"/>
              <a:t>Eg</a:t>
            </a:r>
            <a:r>
              <a:rPr lang="en-US" sz="2400" dirty="0"/>
              <a:t>: MUL BX</a:t>
            </a:r>
          </a:p>
          <a:p>
            <a:pPr marL="0" indent="0">
              <a:buNone/>
            </a:pPr>
            <a:r>
              <a:rPr lang="en-US" sz="2400" dirty="0"/>
              <a:t>DX,AX= AX * BX</a:t>
            </a:r>
          </a:p>
          <a:p>
            <a:r>
              <a:rPr lang="en-US" sz="2400" dirty="0"/>
              <a:t> </a:t>
            </a:r>
            <a:r>
              <a:rPr lang="en-US" sz="2400" b="1" dirty="0"/>
              <a:t>IMUL − </a:t>
            </a:r>
            <a:r>
              <a:rPr lang="en-US" sz="2400" dirty="0"/>
              <a:t>Used to multiply signed byte by byte/word by word.(I stands for Integer)</a:t>
            </a:r>
          </a:p>
          <a:p>
            <a:r>
              <a:rPr lang="en-US" sz="2400" dirty="0"/>
              <a:t> </a:t>
            </a:r>
            <a:r>
              <a:rPr lang="en-US" sz="2400" b="1" dirty="0"/>
              <a:t>AAM − </a:t>
            </a:r>
            <a:r>
              <a:rPr lang="en-US" sz="2400" dirty="0"/>
              <a:t>Used to adjust ASCII codes after multiplication. Converts the product available in AL to unpacked BCD format.</a:t>
            </a:r>
          </a:p>
          <a:p>
            <a:endParaRPr lang="en-US" sz="2400" dirty="0"/>
          </a:p>
          <a:p>
            <a:pPr>
              <a:buNone/>
            </a:pPr>
            <a:endParaRPr lang="en-IN" sz="2400" b="1" i="1" dirty="0"/>
          </a:p>
        </p:txBody>
      </p:sp>
      <p:pic>
        <p:nvPicPr>
          <p:cNvPr id="4" name="Picture 3">
            <a:extLst>
              <a:ext uri="{FF2B5EF4-FFF2-40B4-BE49-F238E27FC236}">
                <a16:creationId xmlns:a16="http://schemas.microsoft.com/office/drawing/2014/main" id="{E81F157A-A7C9-4F7D-9ECD-0E31784E8D08}"/>
              </a:ext>
            </a:extLst>
          </p:cNvPr>
          <p:cNvPicPr>
            <a:picLocks noChangeAspect="1"/>
          </p:cNvPicPr>
          <p:nvPr/>
        </p:nvPicPr>
        <p:blipFill>
          <a:blip r:embed="rId2"/>
          <a:stretch>
            <a:fillRect/>
          </a:stretch>
        </p:blipFill>
        <p:spPr>
          <a:xfrm>
            <a:off x="1076325" y="4890355"/>
            <a:ext cx="5019675" cy="1438275"/>
          </a:xfrm>
          <a:prstGeom prst="rect">
            <a:avLst/>
          </a:prstGeom>
        </p:spPr>
      </p:pic>
    </p:spTree>
    <p:extLst>
      <p:ext uri="{BB962C8B-B14F-4D97-AF65-F5344CB8AC3E}">
        <p14:creationId xmlns:p14="http://schemas.microsoft.com/office/powerpoint/2010/main" val="1814262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3EDF4-5E47-459F-ABDA-0A46C57F86DA}"/>
              </a:ext>
            </a:extLst>
          </p:cNvPr>
          <p:cNvSpPr>
            <a:spLocks noGrp="1"/>
          </p:cNvSpPr>
          <p:nvPr>
            <p:ph type="title"/>
          </p:nvPr>
        </p:nvSpPr>
        <p:spPr>
          <a:xfrm>
            <a:off x="98474" y="168812"/>
            <a:ext cx="11929403" cy="618979"/>
          </a:xfrm>
        </p:spPr>
        <p:txBody>
          <a:bodyPr>
            <a:normAutofit fontScale="90000"/>
          </a:bodyPr>
          <a:lstStyle/>
          <a:p>
            <a:r>
              <a:rPr lang="en-US" b="1" dirty="0">
                <a:solidFill>
                  <a:srgbClr val="C00000"/>
                </a:solidFill>
              </a:rPr>
              <a:t>ARITHMETIC INSTRUCTIONS</a:t>
            </a:r>
            <a:endParaRPr lang="en-US" dirty="0"/>
          </a:p>
        </p:txBody>
      </p:sp>
      <p:sp>
        <p:nvSpPr>
          <p:cNvPr id="3" name="Content Placeholder 2">
            <a:extLst>
              <a:ext uri="{FF2B5EF4-FFF2-40B4-BE49-F238E27FC236}">
                <a16:creationId xmlns:a16="http://schemas.microsoft.com/office/drawing/2014/main" id="{D6907592-AF09-49C7-974D-47FCAE0F86EC}"/>
              </a:ext>
            </a:extLst>
          </p:cNvPr>
          <p:cNvSpPr>
            <a:spLocks noGrp="1"/>
          </p:cNvSpPr>
          <p:nvPr>
            <p:ph idx="1"/>
          </p:nvPr>
        </p:nvSpPr>
        <p:spPr>
          <a:xfrm>
            <a:off x="98474" y="1012874"/>
            <a:ext cx="11929403" cy="5542671"/>
          </a:xfrm>
        </p:spPr>
        <p:txBody>
          <a:bodyPr>
            <a:normAutofit fontScale="32500" lnSpcReduction="20000"/>
          </a:bodyPr>
          <a:lstStyle/>
          <a:p>
            <a:pPr>
              <a:buNone/>
            </a:pPr>
            <a:r>
              <a:rPr lang="en-US" sz="7200" b="1" dirty="0">
                <a:solidFill>
                  <a:srgbClr val="C00000"/>
                </a:solidFill>
              </a:rPr>
              <a:t>INSTRUCTIONS TO PERFORM DIVISION</a:t>
            </a:r>
          </a:p>
          <a:p>
            <a:r>
              <a:rPr lang="en-US" sz="6200" dirty="0"/>
              <a:t> </a:t>
            </a:r>
            <a:r>
              <a:rPr lang="en-US" sz="6200" b="1" dirty="0"/>
              <a:t>DIV </a:t>
            </a:r>
            <a:r>
              <a:rPr lang="en-US" sz="6200" dirty="0"/>
              <a:t>− Used to divide the unsigned word by byte or unsigned double word by </a:t>
            </a:r>
            <a:r>
              <a:rPr lang="en-US" sz="6200" dirty="0" err="1"/>
              <a:t>word.We</a:t>
            </a:r>
            <a:r>
              <a:rPr lang="en-US" sz="6200" dirty="0"/>
              <a:t> divide a 16-bit number by 8-bit number or 32-bit number by 16-bit number.</a:t>
            </a:r>
          </a:p>
          <a:p>
            <a:pPr marL="0" indent="0">
              <a:buNone/>
            </a:pPr>
            <a:r>
              <a:rPr lang="en-US" sz="6200" dirty="0"/>
              <a:t>     </a:t>
            </a:r>
            <a:r>
              <a:rPr lang="en-US" sz="6200" dirty="0" err="1"/>
              <a:t>Eg</a:t>
            </a:r>
            <a:r>
              <a:rPr lang="en-US" sz="6200" dirty="0"/>
              <a:t>: DIV BL (Here BL is divisor and Accumulator is Dividend) AH, AL &lt;-AX/BL  AL&lt;-Quotient, AH &lt;- Remainder</a:t>
            </a:r>
          </a:p>
          <a:p>
            <a:pPr marL="0" indent="0">
              <a:buNone/>
            </a:pPr>
            <a:r>
              <a:rPr lang="en-US" sz="6200" dirty="0"/>
              <a:t>	Similarly DIV BX ; </a:t>
            </a:r>
            <a:r>
              <a:rPr lang="en-US" sz="6200" b="1" i="1" dirty="0"/>
              <a:t>DX,AX= DX AX/BX  AX&lt;-Quotient, DX&lt;-Remainder</a:t>
            </a:r>
          </a:p>
          <a:p>
            <a:r>
              <a:rPr lang="en-US" sz="6200" b="1" dirty="0"/>
              <a:t>IDIV − </a:t>
            </a:r>
            <a:r>
              <a:rPr lang="en-US" sz="6200" dirty="0"/>
              <a:t>Used to divide the signed word by byte or signed double word by word.</a:t>
            </a:r>
          </a:p>
          <a:p>
            <a:r>
              <a:rPr lang="en-US" sz="6200" dirty="0"/>
              <a:t> </a:t>
            </a:r>
            <a:r>
              <a:rPr lang="en-US" sz="6200" b="1" dirty="0"/>
              <a:t>AAD(ASCII ADJUST BEFORE DIVISION) − </a:t>
            </a:r>
            <a:r>
              <a:rPr lang="en-US" sz="6200" dirty="0"/>
              <a:t>Used to adjust ASCII codes BEFORE division.</a:t>
            </a:r>
          </a:p>
          <a:p>
            <a:endParaRPr lang="en-US" sz="7200" dirty="0"/>
          </a:p>
          <a:p>
            <a:endParaRPr lang="en-US" sz="7200" dirty="0"/>
          </a:p>
          <a:p>
            <a:pPr marL="0" indent="0">
              <a:buNone/>
            </a:pPr>
            <a:endParaRPr lang="en-US" sz="2400" dirty="0"/>
          </a:p>
          <a:p>
            <a:r>
              <a:rPr lang="en-US" sz="4300" dirty="0"/>
              <a:t>Now divide 3A BY 07H TO GET QUOTIENT AS 8 and remainder as 2.</a:t>
            </a:r>
            <a:endParaRPr lang="en-IN" sz="4300" b="1" i="1" dirty="0"/>
          </a:p>
          <a:p>
            <a:pPr marL="0" indent="0">
              <a:buNone/>
            </a:pPr>
            <a:endParaRPr lang="en-IN" sz="4300" b="1" i="1" dirty="0"/>
          </a:p>
          <a:p>
            <a:pPr marL="0" indent="0">
              <a:buNone/>
            </a:pPr>
            <a:r>
              <a:rPr lang="en-IN" sz="4300" b="1" i="1" dirty="0"/>
              <a:t>Note: For complex arithmetic, the second operand is always an accumulator.</a:t>
            </a:r>
          </a:p>
          <a:p>
            <a:pPr marL="0" indent="0">
              <a:buNone/>
            </a:pPr>
            <a:r>
              <a:rPr lang="en-IN" sz="4300" b="1" i="1" dirty="0"/>
              <a:t>8-bit accumulator is always AL</a:t>
            </a:r>
          </a:p>
          <a:p>
            <a:pPr marL="0" indent="0">
              <a:buNone/>
            </a:pPr>
            <a:r>
              <a:rPr lang="en-IN" sz="4300" b="1" i="1" dirty="0"/>
              <a:t>16-bit accumulator is AX</a:t>
            </a:r>
          </a:p>
          <a:p>
            <a:pPr marL="0" indent="0">
              <a:buNone/>
            </a:pPr>
            <a:r>
              <a:rPr lang="en-IN" sz="4300" b="1" i="1" dirty="0"/>
              <a:t>32 bit accumulator is DX,AX</a:t>
            </a:r>
            <a:endParaRPr lang="en-US" sz="4300" dirty="0"/>
          </a:p>
        </p:txBody>
      </p:sp>
      <p:pic>
        <p:nvPicPr>
          <p:cNvPr id="4" name="Picture 3">
            <a:extLst>
              <a:ext uri="{FF2B5EF4-FFF2-40B4-BE49-F238E27FC236}">
                <a16:creationId xmlns:a16="http://schemas.microsoft.com/office/drawing/2014/main" id="{72DEDD70-E51F-405A-B9C0-51D965F5B5A0}"/>
              </a:ext>
            </a:extLst>
          </p:cNvPr>
          <p:cNvPicPr>
            <a:picLocks noChangeAspect="1"/>
          </p:cNvPicPr>
          <p:nvPr/>
        </p:nvPicPr>
        <p:blipFill>
          <a:blip r:embed="rId2"/>
          <a:stretch>
            <a:fillRect/>
          </a:stretch>
        </p:blipFill>
        <p:spPr>
          <a:xfrm>
            <a:off x="136468" y="3412154"/>
            <a:ext cx="2897944" cy="319166"/>
          </a:xfrm>
          <a:prstGeom prst="rect">
            <a:avLst/>
          </a:prstGeom>
        </p:spPr>
      </p:pic>
      <p:pic>
        <p:nvPicPr>
          <p:cNvPr id="5" name="Picture 4">
            <a:extLst>
              <a:ext uri="{FF2B5EF4-FFF2-40B4-BE49-F238E27FC236}">
                <a16:creationId xmlns:a16="http://schemas.microsoft.com/office/drawing/2014/main" id="{F01E3414-CE6B-4FE9-A080-38D3F48B7DCE}"/>
              </a:ext>
            </a:extLst>
          </p:cNvPr>
          <p:cNvPicPr>
            <a:picLocks noChangeAspect="1"/>
          </p:cNvPicPr>
          <p:nvPr/>
        </p:nvPicPr>
        <p:blipFill>
          <a:blip r:embed="rId3"/>
          <a:stretch>
            <a:fillRect/>
          </a:stretch>
        </p:blipFill>
        <p:spPr>
          <a:xfrm>
            <a:off x="3034412" y="3440746"/>
            <a:ext cx="8483502" cy="261982"/>
          </a:xfrm>
          <a:prstGeom prst="rect">
            <a:avLst/>
          </a:prstGeom>
        </p:spPr>
      </p:pic>
      <p:pic>
        <p:nvPicPr>
          <p:cNvPr id="6" name="Picture 5">
            <a:extLst>
              <a:ext uri="{FF2B5EF4-FFF2-40B4-BE49-F238E27FC236}">
                <a16:creationId xmlns:a16="http://schemas.microsoft.com/office/drawing/2014/main" id="{9154F0DC-5311-4BD0-BEF8-231600D9C011}"/>
              </a:ext>
            </a:extLst>
          </p:cNvPr>
          <p:cNvPicPr>
            <a:picLocks noChangeAspect="1"/>
          </p:cNvPicPr>
          <p:nvPr/>
        </p:nvPicPr>
        <p:blipFill>
          <a:blip r:embed="rId4"/>
          <a:stretch>
            <a:fillRect/>
          </a:stretch>
        </p:blipFill>
        <p:spPr>
          <a:xfrm>
            <a:off x="5182527" y="3731320"/>
            <a:ext cx="4697235" cy="484584"/>
          </a:xfrm>
          <a:prstGeom prst="rect">
            <a:avLst/>
          </a:prstGeom>
        </p:spPr>
      </p:pic>
    </p:spTree>
    <p:extLst>
      <p:ext uri="{BB962C8B-B14F-4D97-AF65-F5344CB8AC3E}">
        <p14:creationId xmlns:p14="http://schemas.microsoft.com/office/powerpoint/2010/main" val="2409080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6DC38-9BE0-F8DD-4A07-8CE9AE5D4198}"/>
              </a:ext>
            </a:extLst>
          </p:cNvPr>
          <p:cNvSpPr>
            <a:spLocks noGrp="1"/>
          </p:cNvSpPr>
          <p:nvPr>
            <p:ph type="title"/>
          </p:nvPr>
        </p:nvSpPr>
        <p:spPr>
          <a:xfrm>
            <a:off x="119271" y="129210"/>
            <a:ext cx="11234530" cy="844826"/>
          </a:xfrm>
        </p:spPr>
        <p:txBody>
          <a:bodyPr/>
          <a:lstStyle/>
          <a:p>
            <a:r>
              <a:rPr lang="en-US" dirty="0"/>
              <a:t>Other Instructions</a:t>
            </a:r>
            <a:endParaRPr lang="en-IN" dirty="0"/>
          </a:p>
        </p:txBody>
      </p:sp>
      <p:sp>
        <p:nvSpPr>
          <p:cNvPr id="3" name="Content Placeholder 2">
            <a:extLst>
              <a:ext uri="{FF2B5EF4-FFF2-40B4-BE49-F238E27FC236}">
                <a16:creationId xmlns:a16="http://schemas.microsoft.com/office/drawing/2014/main" id="{0DB098A8-E6CF-EAC3-7555-520B1A5B2DCF}"/>
              </a:ext>
            </a:extLst>
          </p:cNvPr>
          <p:cNvSpPr>
            <a:spLocks noGrp="1"/>
          </p:cNvSpPr>
          <p:nvPr>
            <p:ph idx="1"/>
          </p:nvPr>
        </p:nvSpPr>
        <p:spPr>
          <a:xfrm>
            <a:off x="119270" y="1162877"/>
            <a:ext cx="11877260" cy="5476461"/>
          </a:xfrm>
        </p:spPr>
        <p:txBody>
          <a:bodyPr/>
          <a:lstStyle/>
          <a:p>
            <a:r>
              <a:rPr lang="en-US" dirty="0"/>
              <a:t>CBW: Convert Byte to word</a:t>
            </a:r>
          </a:p>
          <a:p>
            <a:pPr marL="0" indent="0">
              <a:buNone/>
            </a:pPr>
            <a:r>
              <a:rPr lang="en-US" dirty="0"/>
              <a:t>Works on AL REGISTER AX&lt;-AL</a:t>
            </a:r>
          </a:p>
          <a:p>
            <a:pPr marL="0" indent="0">
              <a:buNone/>
            </a:pPr>
            <a:r>
              <a:rPr lang="en-US" dirty="0"/>
              <a:t>Should be only used for negative numbers.</a:t>
            </a:r>
          </a:p>
          <a:p>
            <a:r>
              <a:rPr lang="en-US" dirty="0"/>
              <a:t>CWD :Convert word to Double word</a:t>
            </a:r>
          </a:p>
          <a:p>
            <a:r>
              <a:rPr lang="en-US" dirty="0"/>
              <a:t>DX,AX&lt;-AX</a:t>
            </a:r>
          </a:p>
          <a:p>
            <a:endParaRPr lang="en-IN" dirty="0"/>
          </a:p>
        </p:txBody>
      </p:sp>
    </p:spTree>
    <p:extLst>
      <p:ext uri="{BB962C8B-B14F-4D97-AF65-F5344CB8AC3E}">
        <p14:creationId xmlns:p14="http://schemas.microsoft.com/office/powerpoint/2010/main" val="653986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3A48-8950-4A8F-943E-8A651785FA67}"/>
              </a:ext>
            </a:extLst>
          </p:cNvPr>
          <p:cNvSpPr>
            <a:spLocks noGrp="1"/>
          </p:cNvSpPr>
          <p:nvPr>
            <p:ph type="title"/>
          </p:nvPr>
        </p:nvSpPr>
        <p:spPr>
          <a:xfrm>
            <a:off x="159026" y="99392"/>
            <a:ext cx="11194774" cy="894522"/>
          </a:xfrm>
        </p:spPr>
        <p:txBody>
          <a:bodyPr/>
          <a:lstStyle/>
          <a:p>
            <a:r>
              <a:rPr lang="en-IN" dirty="0"/>
              <a:t>Addressing Modes</a:t>
            </a:r>
          </a:p>
        </p:txBody>
      </p:sp>
      <p:sp>
        <p:nvSpPr>
          <p:cNvPr id="3" name="Content Placeholder 2">
            <a:extLst>
              <a:ext uri="{FF2B5EF4-FFF2-40B4-BE49-F238E27FC236}">
                <a16:creationId xmlns:a16="http://schemas.microsoft.com/office/drawing/2014/main" id="{D8AE764B-1E6E-5FCE-99A8-7B7896CC1561}"/>
              </a:ext>
            </a:extLst>
          </p:cNvPr>
          <p:cNvSpPr>
            <a:spLocks noGrp="1"/>
          </p:cNvSpPr>
          <p:nvPr>
            <p:ph idx="1"/>
          </p:nvPr>
        </p:nvSpPr>
        <p:spPr>
          <a:xfrm>
            <a:off x="159026" y="993914"/>
            <a:ext cx="11873948" cy="5645425"/>
          </a:xfrm>
        </p:spPr>
        <p:txBody>
          <a:bodyPr>
            <a:normAutofit/>
          </a:bodyPr>
          <a:lstStyle/>
          <a:p>
            <a:pPr marL="0" indent="0">
              <a:buNone/>
            </a:pPr>
            <a:r>
              <a:rPr lang="en-US" sz="2400" b="0" i="0" u="none" strike="noStrike" baseline="0" dirty="0">
                <a:solidFill>
                  <a:srgbClr val="000000"/>
                </a:solidFill>
              </a:rPr>
              <a:t>Addressing Modes indicate a way of locating data or operands.</a:t>
            </a:r>
            <a:r>
              <a:rPr lang="en-US" sz="2400" dirty="0"/>
              <a:t> The way in which the operand is given in the instruction is called the </a:t>
            </a:r>
            <a:r>
              <a:rPr lang="en-US" sz="2400" b="1" dirty="0"/>
              <a:t>addressing mode </a:t>
            </a:r>
            <a:r>
              <a:rPr lang="en-US" sz="2400" dirty="0"/>
              <a:t>. The addressing modes for sequential control flow instructions and control transfer instructions are as follows:</a:t>
            </a:r>
            <a:endParaRPr lang="en-IN" sz="2400" dirty="0"/>
          </a:p>
          <a:p>
            <a:pPr marL="0" indent="0">
              <a:buNone/>
            </a:pPr>
            <a:r>
              <a:rPr lang="en-US" sz="2400" b="0" i="0" u="none" strike="noStrike" baseline="0" dirty="0">
                <a:solidFill>
                  <a:srgbClr val="000000"/>
                </a:solidFill>
              </a:rPr>
              <a:t> </a:t>
            </a:r>
          </a:p>
        </p:txBody>
      </p:sp>
      <p:pic>
        <p:nvPicPr>
          <p:cNvPr id="5" name="Picture 4">
            <a:extLst>
              <a:ext uri="{FF2B5EF4-FFF2-40B4-BE49-F238E27FC236}">
                <a16:creationId xmlns:a16="http://schemas.microsoft.com/office/drawing/2014/main" id="{C094A0CB-A4CA-9B63-FBFA-F02A6A6CFEB9}"/>
              </a:ext>
            </a:extLst>
          </p:cNvPr>
          <p:cNvPicPr>
            <a:picLocks noChangeAspect="1"/>
          </p:cNvPicPr>
          <p:nvPr/>
        </p:nvPicPr>
        <p:blipFill>
          <a:blip r:embed="rId2"/>
          <a:stretch>
            <a:fillRect/>
          </a:stretch>
        </p:blipFill>
        <p:spPr>
          <a:xfrm>
            <a:off x="159025" y="2462521"/>
            <a:ext cx="11807613" cy="1294469"/>
          </a:xfrm>
          <a:prstGeom prst="rect">
            <a:avLst/>
          </a:prstGeom>
        </p:spPr>
      </p:pic>
      <p:pic>
        <p:nvPicPr>
          <p:cNvPr id="7" name="Picture 6">
            <a:extLst>
              <a:ext uri="{FF2B5EF4-FFF2-40B4-BE49-F238E27FC236}">
                <a16:creationId xmlns:a16="http://schemas.microsoft.com/office/drawing/2014/main" id="{B00495C2-6B0D-145D-0C65-72E2E874314C}"/>
              </a:ext>
            </a:extLst>
          </p:cNvPr>
          <p:cNvPicPr>
            <a:picLocks noChangeAspect="1"/>
          </p:cNvPicPr>
          <p:nvPr/>
        </p:nvPicPr>
        <p:blipFill>
          <a:blip r:embed="rId3"/>
          <a:stretch>
            <a:fillRect/>
          </a:stretch>
        </p:blipFill>
        <p:spPr>
          <a:xfrm>
            <a:off x="225361" y="3478996"/>
            <a:ext cx="11933469" cy="2307769"/>
          </a:xfrm>
          <a:prstGeom prst="rect">
            <a:avLst/>
          </a:prstGeom>
        </p:spPr>
      </p:pic>
    </p:spTree>
    <p:extLst>
      <p:ext uri="{BB962C8B-B14F-4D97-AF65-F5344CB8AC3E}">
        <p14:creationId xmlns:p14="http://schemas.microsoft.com/office/powerpoint/2010/main" val="590745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66EB0-E712-B483-E270-3F094B9BBD37}"/>
              </a:ext>
            </a:extLst>
          </p:cNvPr>
          <p:cNvSpPr>
            <a:spLocks noGrp="1"/>
          </p:cNvSpPr>
          <p:nvPr>
            <p:ph type="title"/>
          </p:nvPr>
        </p:nvSpPr>
        <p:spPr>
          <a:xfrm>
            <a:off x="198783" y="89453"/>
            <a:ext cx="11155017" cy="735495"/>
          </a:xfrm>
        </p:spPr>
        <p:txBody>
          <a:bodyPr/>
          <a:lstStyle/>
          <a:p>
            <a:r>
              <a:rPr lang="en-US" b="1" dirty="0">
                <a:solidFill>
                  <a:srgbClr val="C00000"/>
                </a:solidFill>
              </a:rPr>
              <a:t>LOGICAL INSTRUCTIONS</a:t>
            </a:r>
            <a:endParaRPr lang="en-IN" dirty="0"/>
          </a:p>
        </p:txBody>
      </p:sp>
      <p:sp>
        <p:nvSpPr>
          <p:cNvPr id="3" name="Content Placeholder 2">
            <a:extLst>
              <a:ext uri="{FF2B5EF4-FFF2-40B4-BE49-F238E27FC236}">
                <a16:creationId xmlns:a16="http://schemas.microsoft.com/office/drawing/2014/main" id="{87038C10-E756-72B2-EC6A-F74AC547E4BC}"/>
              </a:ext>
            </a:extLst>
          </p:cNvPr>
          <p:cNvSpPr>
            <a:spLocks noGrp="1"/>
          </p:cNvSpPr>
          <p:nvPr>
            <p:ph idx="1"/>
          </p:nvPr>
        </p:nvSpPr>
        <p:spPr>
          <a:xfrm>
            <a:off x="198783" y="1113182"/>
            <a:ext cx="11843162" cy="5655365"/>
          </a:xfrm>
        </p:spPr>
        <p:txBody>
          <a:bodyPr>
            <a:normAutofit fontScale="92500"/>
          </a:bodyPr>
          <a:lstStyle/>
          <a:p>
            <a:pPr marL="0" indent="0" algn="just">
              <a:buNone/>
            </a:pPr>
            <a:r>
              <a:rPr lang="en-US" sz="2400" dirty="0"/>
              <a:t>These instructions are used to perform operations where data bits are involved, i.e. operations like logical, shift, etc.</a:t>
            </a:r>
          </a:p>
          <a:p>
            <a:pPr algn="just">
              <a:buNone/>
            </a:pPr>
            <a:r>
              <a:rPr lang="en-US" sz="2400" b="1" dirty="0">
                <a:solidFill>
                  <a:srgbClr val="C00000"/>
                </a:solidFill>
              </a:rPr>
              <a:t>INSTRUCTIONS TO PERFORM LOGICAL OPERATION</a:t>
            </a:r>
          </a:p>
          <a:p>
            <a:pPr algn="just"/>
            <a:r>
              <a:rPr lang="en-US" sz="2400" dirty="0"/>
              <a:t> </a:t>
            </a:r>
            <a:r>
              <a:rPr lang="en-US" sz="2400" b="1" dirty="0"/>
              <a:t>NOT </a:t>
            </a:r>
            <a:r>
              <a:rPr lang="en-US" sz="2400" dirty="0"/>
              <a:t>− Used to invert each bit of a byte or word</a:t>
            </a:r>
            <a:r>
              <a:rPr lang="en-US" sz="2400" b="1" dirty="0"/>
              <a:t>.</a:t>
            </a:r>
          </a:p>
          <a:p>
            <a:pPr marL="0" indent="0" algn="just">
              <a:buNone/>
            </a:pPr>
            <a:r>
              <a:rPr lang="en-US" sz="2400" dirty="0"/>
              <a:t>    </a:t>
            </a:r>
            <a:r>
              <a:rPr lang="en-US" sz="2400" dirty="0" err="1"/>
              <a:t>Eg:NOT</a:t>
            </a:r>
            <a:r>
              <a:rPr lang="en-US" sz="2400" dirty="0"/>
              <a:t> BL</a:t>
            </a:r>
            <a:endParaRPr lang="en-US" sz="2400" b="1" dirty="0"/>
          </a:p>
          <a:p>
            <a:pPr algn="just"/>
            <a:r>
              <a:rPr lang="en-US" sz="2400" dirty="0"/>
              <a:t> </a:t>
            </a:r>
            <a:r>
              <a:rPr lang="en-US" sz="2400" b="1" dirty="0"/>
              <a:t>AND − </a:t>
            </a:r>
            <a:r>
              <a:rPr lang="en-US" sz="2400" dirty="0"/>
              <a:t>Used for adding each bit in a byte/word with the corresponding bit in another byte/word.</a:t>
            </a:r>
          </a:p>
          <a:p>
            <a:pPr marL="0" indent="0" algn="just">
              <a:buNone/>
            </a:pPr>
            <a:r>
              <a:rPr lang="en-US" sz="2400" dirty="0"/>
              <a:t>    </a:t>
            </a:r>
            <a:r>
              <a:rPr lang="en-US" sz="2400" dirty="0" err="1"/>
              <a:t>Eg:AND</a:t>
            </a:r>
            <a:r>
              <a:rPr lang="en-US" sz="2400" dirty="0"/>
              <a:t> BL,CL</a:t>
            </a:r>
          </a:p>
          <a:p>
            <a:pPr algn="just"/>
            <a:r>
              <a:rPr lang="en-US" sz="2400" dirty="0"/>
              <a:t> </a:t>
            </a:r>
            <a:r>
              <a:rPr lang="en-US" sz="2400" b="1" dirty="0"/>
              <a:t>OR − </a:t>
            </a:r>
            <a:r>
              <a:rPr lang="en-US" sz="2400" dirty="0"/>
              <a:t>Used to multiply each bit in a byte/word with the corresponding bit in another byte/word.</a:t>
            </a:r>
          </a:p>
          <a:p>
            <a:pPr marL="0" indent="0" algn="just">
              <a:buNone/>
            </a:pPr>
            <a:r>
              <a:rPr lang="en-US" sz="2400" dirty="0"/>
              <a:t>    </a:t>
            </a:r>
            <a:r>
              <a:rPr lang="en-US" sz="2400" dirty="0" err="1"/>
              <a:t>Eg:OR</a:t>
            </a:r>
            <a:r>
              <a:rPr lang="en-US" sz="2400" dirty="0"/>
              <a:t> BL,CL</a:t>
            </a:r>
          </a:p>
          <a:p>
            <a:pPr algn="just"/>
            <a:r>
              <a:rPr lang="en-US" sz="2400" dirty="0"/>
              <a:t> </a:t>
            </a:r>
            <a:r>
              <a:rPr lang="en-US" sz="2400" b="1" dirty="0"/>
              <a:t>XOR − </a:t>
            </a:r>
            <a:r>
              <a:rPr lang="en-US" sz="2400" dirty="0"/>
              <a:t>Used to perform Exclusive-OR operation over each bit in a byte/word with the corresponding bit in another byte/word.</a:t>
            </a:r>
          </a:p>
          <a:p>
            <a:pPr algn="just"/>
            <a:r>
              <a:rPr lang="en-US" sz="2400" dirty="0"/>
              <a:t> </a:t>
            </a:r>
            <a:r>
              <a:rPr lang="en-US" sz="2400" dirty="0" err="1"/>
              <a:t>Eg:XOR</a:t>
            </a:r>
            <a:r>
              <a:rPr lang="en-US" sz="2400" dirty="0"/>
              <a:t> BL,CL</a:t>
            </a:r>
          </a:p>
          <a:p>
            <a:pPr algn="just"/>
            <a:r>
              <a:rPr lang="en-US" sz="2400" dirty="0"/>
              <a:t> </a:t>
            </a:r>
            <a:r>
              <a:rPr lang="en-US" sz="2400" b="1" dirty="0"/>
              <a:t>TEST − </a:t>
            </a:r>
            <a:r>
              <a:rPr lang="en-US" sz="2400" dirty="0"/>
              <a:t>Used to AND operands to update flags, without affecting operands.</a:t>
            </a:r>
          </a:p>
          <a:p>
            <a:pPr marL="0" indent="0" algn="just">
              <a:buNone/>
            </a:pPr>
            <a:endParaRPr lang="en-US" sz="2400" dirty="0"/>
          </a:p>
          <a:p>
            <a:endParaRPr lang="en-IN" dirty="0"/>
          </a:p>
        </p:txBody>
      </p:sp>
      <p:pic>
        <p:nvPicPr>
          <p:cNvPr id="4" name="Picture 3">
            <a:extLst>
              <a:ext uri="{FF2B5EF4-FFF2-40B4-BE49-F238E27FC236}">
                <a16:creationId xmlns:a16="http://schemas.microsoft.com/office/drawing/2014/main" id="{F49B855B-BBA4-4E64-8BF6-DA5124D7F790}"/>
              </a:ext>
            </a:extLst>
          </p:cNvPr>
          <p:cNvPicPr>
            <a:picLocks noChangeAspect="1"/>
          </p:cNvPicPr>
          <p:nvPr/>
        </p:nvPicPr>
        <p:blipFill>
          <a:blip r:embed="rId2"/>
          <a:stretch>
            <a:fillRect/>
          </a:stretch>
        </p:blipFill>
        <p:spPr>
          <a:xfrm>
            <a:off x="3334042" y="6429981"/>
            <a:ext cx="3587261" cy="338566"/>
          </a:xfrm>
          <a:prstGeom prst="rect">
            <a:avLst/>
          </a:prstGeom>
        </p:spPr>
      </p:pic>
    </p:spTree>
    <p:extLst>
      <p:ext uri="{BB962C8B-B14F-4D97-AF65-F5344CB8AC3E}">
        <p14:creationId xmlns:p14="http://schemas.microsoft.com/office/powerpoint/2010/main" val="2541197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4C0C-182B-0E59-40F1-40DD5520EB59}"/>
              </a:ext>
            </a:extLst>
          </p:cNvPr>
          <p:cNvSpPr>
            <a:spLocks noGrp="1"/>
          </p:cNvSpPr>
          <p:nvPr>
            <p:ph type="title"/>
          </p:nvPr>
        </p:nvSpPr>
        <p:spPr>
          <a:xfrm>
            <a:off x="119270" y="99391"/>
            <a:ext cx="11234530" cy="834887"/>
          </a:xfrm>
        </p:spPr>
        <p:txBody>
          <a:bodyPr/>
          <a:lstStyle/>
          <a:p>
            <a:r>
              <a:rPr lang="en-US" b="1" dirty="0">
                <a:solidFill>
                  <a:srgbClr val="C00000"/>
                </a:solidFill>
              </a:rPr>
              <a:t>INSTRUCTIONS TO PERFORM SHIFT OPERATIONS</a:t>
            </a:r>
            <a:endParaRPr lang="en-IN" dirty="0"/>
          </a:p>
        </p:txBody>
      </p:sp>
      <p:sp>
        <p:nvSpPr>
          <p:cNvPr id="3" name="Content Placeholder 2">
            <a:extLst>
              <a:ext uri="{FF2B5EF4-FFF2-40B4-BE49-F238E27FC236}">
                <a16:creationId xmlns:a16="http://schemas.microsoft.com/office/drawing/2014/main" id="{AAF448C4-8326-56D6-9403-1F37E746B695}"/>
              </a:ext>
            </a:extLst>
          </p:cNvPr>
          <p:cNvSpPr>
            <a:spLocks noGrp="1"/>
          </p:cNvSpPr>
          <p:nvPr>
            <p:ph idx="1"/>
          </p:nvPr>
        </p:nvSpPr>
        <p:spPr>
          <a:xfrm>
            <a:off x="119270" y="1133061"/>
            <a:ext cx="11857382" cy="5625548"/>
          </a:xfrm>
        </p:spPr>
        <p:txBody>
          <a:bodyPr>
            <a:normAutofit fontScale="70000" lnSpcReduction="20000"/>
          </a:bodyPr>
          <a:lstStyle/>
          <a:p>
            <a:pPr marL="0" indent="0">
              <a:buNone/>
            </a:pPr>
            <a:r>
              <a:rPr lang="en-US" b="1" dirty="0"/>
              <a:t>Syntax: Instruction Reg, Count</a:t>
            </a:r>
          </a:p>
          <a:p>
            <a:pPr marL="0" indent="0">
              <a:buNone/>
            </a:pPr>
            <a:r>
              <a:rPr lang="en-US" b="1" dirty="0"/>
              <a:t>If the count is anything other than 1,Give the count using CL register . If it is 1 ,it can be directly given in the instruction.</a:t>
            </a:r>
          </a:p>
          <a:p>
            <a:pPr marL="0" indent="0">
              <a:buNone/>
            </a:pPr>
            <a:r>
              <a:rPr lang="en-US" b="1" dirty="0">
                <a:solidFill>
                  <a:srgbClr val="C00000"/>
                </a:solidFill>
              </a:rPr>
              <a:t>INSTRUCTIONS TO PERFORM SHIFT OPERATIONS</a:t>
            </a:r>
          </a:p>
          <a:p>
            <a:pPr algn="just"/>
            <a:r>
              <a:rPr lang="en-US" b="1" dirty="0"/>
              <a:t>SHL/SAL −</a:t>
            </a:r>
            <a:r>
              <a:rPr lang="en-US" dirty="0"/>
              <a:t>Used to shift bits of a byte/word towards left and put zero(S) in LSBs.</a:t>
            </a:r>
          </a:p>
          <a:p>
            <a:pPr marL="0" indent="0" algn="just">
              <a:buNone/>
            </a:pPr>
            <a:r>
              <a:rPr lang="en-US" dirty="0" err="1"/>
              <a:t>Eg</a:t>
            </a:r>
            <a:r>
              <a:rPr lang="en-US" dirty="0"/>
              <a:t>: SHL BL,1</a:t>
            </a:r>
          </a:p>
          <a:p>
            <a:pPr algn="just"/>
            <a:r>
              <a:rPr lang="en-US" dirty="0"/>
              <a:t> </a:t>
            </a:r>
            <a:r>
              <a:rPr lang="en-US" b="1" dirty="0"/>
              <a:t>SHR −</a:t>
            </a:r>
            <a:r>
              <a:rPr lang="en-US" dirty="0"/>
              <a:t>Used to shift bits of a byte/word towards the right and put zero(S) in MSBs.</a:t>
            </a:r>
          </a:p>
          <a:p>
            <a:pPr marL="0" indent="0" algn="just">
              <a:buNone/>
            </a:pPr>
            <a:r>
              <a:rPr lang="en-US" dirty="0" err="1"/>
              <a:t>Eg</a:t>
            </a:r>
            <a:r>
              <a:rPr lang="en-US" dirty="0"/>
              <a:t>: SHR BL,1</a:t>
            </a:r>
          </a:p>
          <a:p>
            <a:pPr algn="just"/>
            <a:r>
              <a:rPr lang="en-US" dirty="0"/>
              <a:t> </a:t>
            </a:r>
            <a:r>
              <a:rPr lang="en-US" b="1" dirty="0"/>
              <a:t>SAR −</a:t>
            </a:r>
            <a:r>
              <a:rPr lang="en-US" dirty="0"/>
              <a:t>Used to shift bits of a byte/word towards the right and copy the old MSB into the new MSB.</a:t>
            </a:r>
          </a:p>
          <a:p>
            <a:pPr marL="0" indent="0" algn="just">
              <a:buNone/>
            </a:pPr>
            <a:r>
              <a:rPr lang="en-US" dirty="0" err="1"/>
              <a:t>Eg</a:t>
            </a:r>
            <a:r>
              <a:rPr lang="en-US" dirty="0"/>
              <a:t>: SAR BL,1</a:t>
            </a:r>
          </a:p>
          <a:p>
            <a:pPr marL="0" indent="0">
              <a:buNone/>
            </a:pPr>
            <a:r>
              <a:rPr lang="en-US" b="1" dirty="0">
                <a:solidFill>
                  <a:srgbClr val="C00000"/>
                </a:solidFill>
              </a:rPr>
              <a:t>INSTRUCTIONS TO PERFORM ROTATE OPERATIONS</a:t>
            </a:r>
          </a:p>
          <a:p>
            <a:r>
              <a:rPr lang="en-US" dirty="0"/>
              <a:t> </a:t>
            </a:r>
            <a:r>
              <a:rPr lang="en-US" b="1" dirty="0"/>
              <a:t>ROL </a:t>
            </a:r>
            <a:r>
              <a:rPr lang="en-US" dirty="0"/>
              <a:t>− Used to rotate bits of byte/word towards the left, i.e. MSB to LSB and to Carry Flag [CF].</a:t>
            </a:r>
          </a:p>
          <a:p>
            <a:r>
              <a:rPr lang="en-US" dirty="0" err="1"/>
              <a:t>Eg</a:t>
            </a:r>
            <a:r>
              <a:rPr lang="en-US" dirty="0"/>
              <a:t>: ROL BL,1</a:t>
            </a:r>
          </a:p>
          <a:p>
            <a:r>
              <a:rPr lang="en-US" dirty="0"/>
              <a:t> </a:t>
            </a:r>
            <a:r>
              <a:rPr lang="en-US" b="1" dirty="0"/>
              <a:t>ROR − </a:t>
            </a:r>
            <a:r>
              <a:rPr lang="en-US" dirty="0"/>
              <a:t>Used to rotate bits of byte/word towards the right, i.e. LSB to MSB and to Carry Flag [CF].</a:t>
            </a:r>
          </a:p>
          <a:p>
            <a:pPr marL="0" indent="0">
              <a:buNone/>
            </a:pPr>
            <a:r>
              <a:rPr lang="en-US" dirty="0" err="1"/>
              <a:t>Eg</a:t>
            </a:r>
            <a:r>
              <a:rPr lang="en-US" dirty="0"/>
              <a:t>: ROR BL,1</a:t>
            </a:r>
          </a:p>
          <a:p>
            <a:r>
              <a:rPr lang="en-US" dirty="0"/>
              <a:t> </a:t>
            </a:r>
            <a:r>
              <a:rPr lang="en-US" b="1" dirty="0"/>
              <a:t>RCR − </a:t>
            </a:r>
            <a:r>
              <a:rPr lang="en-US" dirty="0"/>
              <a:t>Used to rotate bits of byte/word towards the right, i.e. LSB to CF and CF to MSB. </a:t>
            </a:r>
            <a:r>
              <a:rPr lang="en-US" dirty="0" err="1"/>
              <a:t>Eg:RCR</a:t>
            </a:r>
            <a:r>
              <a:rPr lang="en-US" dirty="0"/>
              <a:t> BL,1</a:t>
            </a:r>
          </a:p>
          <a:p>
            <a:r>
              <a:rPr lang="en-US" dirty="0"/>
              <a:t> </a:t>
            </a:r>
            <a:r>
              <a:rPr lang="en-US" b="1" dirty="0"/>
              <a:t>RCL − </a:t>
            </a:r>
            <a:r>
              <a:rPr lang="en-US" dirty="0"/>
              <a:t>Used to rotate bits of byte/word towards the left, i.e. MSB to CF and CF to LSB. </a:t>
            </a:r>
            <a:r>
              <a:rPr lang="en-US" dirty="0" err="1"/>
              <a:t>Eg:RCL</a:t>
            </a:r>
            <a:r>
              <a:rPr lang="en-US" dirty="0"/>
              <a:t> BL,1</a:t>
            </a:r>
          </a:p>
          <a:p>
            <a:endParaRPr lang="en-US" dirty="0"/>
          </a:p>
          <a:p>
            <a:pPr marL="0" indent="0">
              <a:buNone/>
            </a:pPr>
            <a:endParaRPr lang="en-IN" dirty="0"/>
          </a:p>
        </p:txBody>
      </p:sp>
    </p:spTree>
    <p:extLst>
      <p:ext uri="{BB962C8B-B14F-4D97-AF65-F5344CB8AC3E}">
        <p14:creationId xmlns:p14="http://schemas.microsoft.com/office/powerpoint/2010/main" val="2790346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4C0C-182B-0E59-40F1-40DD5520EB59}"/>
              </a:ext>
            </a:extLst>
          </p:cNvPr>
          <p:cNvSpPr>
            <a:spLocks noGrp="1"/>
          </p:cNvSpPr>
          <p:nvPr>
            <p:ph type="title"/>
          </p:nvPr>
        </p:nvSpPr>
        <p:spPr>
          <a:xfrm>
            <a:off x="119270" y="99391"/>
            <a:ext cx="11234530" cy="834887"/>
          </a:xfrm>
        </p:spPr>
        <p:txBody>
          <a:bodyPr/>
          <a:lstStyle/>
          <a:p>
            <a:r>
              <a:rPr lang="en-US" b="1" dirty="0">
                <a:solidFill>
                  <a:srgbClr val="C00000"/>
                </a:solidFill>
              </a:rPr>
              <a:t>INSTRUCTIONS TO PERFORM SHIFT OPERATIONS</a:t>
            </a:r>
            <a:endParaRPr lang="en-IN" dirty="0"/>
          </a:p>
        </p:txBody>
      </p:sp>
      <p:sp>
        <p:nvSpPr>
          <p:cNvPr id="3" name="Content Placeholder 2">
            <a:extLst>
              <a:ext uri="{FF2B5EF4-FFF2-40B4-BE49-F238E27FC236}">
                <a16:creationId xmlns:a16="http://schemas.microsoft.com/office/drawing/2014/main" id="{AAF448C4-8326-56D6-9403-1F37E746B695}"/>
              </a:ext>
            </a:extLst>
          </p:cNvPr>
          <p:cNvSpPr>
            <a:spLocks noGrp="1"/>
          </p:cNvSpPr>
          <p:nvPr>
            <p:ph idx="1"/>
          </p:nvPr>
        </p:nvSpPr>
        <p:spPr>
          <a:xfrm>
            <a:off x="119270" y="1133061"/>
            <a:ext cx="11857382" cy="5625548"/>
          </a:xfrm>
        </p:spPr>
        <p:txBody>
          <a:bodyPr>
            <a:normAutofit fontScale="70000" lnSpcReduction="20000"/>
          </a:bodyPr>
          <a:lstStyle/>
          <a:p>
            <a:pPr marL="0" indent="0">
              <a:buNone/>
            </a:pPr>
            <a:r>
              <a:rPr lang="en-US" b="1" dirty="0"/>
              <a:t>Syntax: Instruction Reg, Count</a:t>
            </a:r>
          </a:p>
          <a:p>
            <a:pPr marL="0" indent="0">
              <a:buNone/>
            </a:pPr>
            <a:r>
              <a:rPr lang="en-US" b="1" dirty="0"/>
              <a:t>If the count is anything other than 1,Give the count using CL register . If it is 1 ,it can be directly given in the instruction.</a:t>
            </a:r>
          </a:p>
          <a:p>
            <a:pPr marL="0" indent="0">
              <a:buNone/>
            </a:pPr>
            <a:r>
              <a:rPr lang="en-US" b="1" dirty="0">
                <a:solidFill>
                  <a:srgbClr val="C00000"/>
                </a:solidFill>
              </a:rPr>
              <a:t>INSTRUCTIONS TO PERFORM SHIFT OPERATIONS</a:t>
            </a:r>
          </a:p>
          <a:p>
            <a:pPr algn="just"/>
            <a:r>
              <a:rPr lang="en-US" b="1" dirty="0"/>
              <a:t>SHL/SAL −</a:t>
            </a:r>
            <a:r>
              <a:rPr lang="en-US" dirty="0"/>
              <a:t>Used to shift bits of a byte/word towards left and put zero(S) in LSBs.</a:t>
            </a:r>
          </a:p>
          <a:p>
            <a:pPr marL="0" indent="0" algn="just">
              <a:buNone/>
            </a:pPr>
            <a:r>
              <a:rPr lang="en-US" dirty="0" err="1"/>
              <a:t>Eg</a:t>
            </a:r>
            <a:r>
              <a:rPr lang="en-US" dirty="0"/>
              <a:t>: SHL BL,1</a:t>
            </a:r>
          </a:p>
          <a:p>
            <a:pPr algn="just"/>
            <a:r>
              <a:rPr lang="en-US" dirty="0"/>
              <a:t> </a:t>
            </a:r>
            <a:r>
              <a:rPr lang="en-US" b="1" dirty="0"/>
              <a:t>SHR −</a:t>
            </a:r>
            <a:r>
              <a:rPr lang="en-US" dirty="0"/>
              <a:t>Used to shift bits of a byte/word towards the right and put zero(S) in MSBs.</a:t>
            </a:r>
          </a:p>
          <a:p>
            <a:pPr marL="0" indent="0" algn="just">
              <a:buNone/>
            </a:pPr>
            <a:r>
              <a:rPr lang="en-US" dirty="0" err="1"/>
              <a:t>Eg</a:t>
            </a:r>
            <a:r>
              <a:rPr lang="en-US" dirty="0"/>
              <a:t>: SHR BL,1</a:t>
            </a:r>
          </a:p>
          <a:p>
            <a:pPr algn="just"/>
            <a:r>
              <a:rPr lang="en-US" dirty="0"/>
              <a:t> </a:t>
            </a:r>
            <a:r>
              <a:rPr lang="en-US" b="1" dirty="0"/>
              <a:t>SAR −</a:t>
            </a:r>
            <a:r>
              <a:rPr lang="en-US" dirty="0"/>
              <a:t>Used to shift bits of a byte/word towards the right and copy the old MSB into the new MSB.</a:t>
            </a:r>
          </a:p>
          <a:p>
            <a:pPr marL="0" indent="0" algn="just">
              <a:buNone/>
            </a:pPr>
            <a:r>
              <a:rPr lang="en-US" dirty="0" err="1"/>
              <a:t>Eg</a:t>
            </a:r>
            <a:r>
              <a:rPr lang="en-US" dirty="0"/>
              <a:t>: SAR BL,1</a:t>
            </a:r>
          </a:p>
          <a:p>
            <a:pPr marL="0" indent="0">
              <a:buNone/>
            </a:pPr>
            <a:r>
              <a:rPr lang="en-US" b="1" dirty="0">
                <a:solidFill>
                  <a:srgbClr val="C00000"/>
                </a:solidFill>
              </a:rPr>
              <a:t>INSTRUCTIONS TO PERFORM ROTATE OPERATIONS</a:t>
            </a:r>
          </a:p>
          <a:p>
            <a:r>
              <a:rPr lang="en-US" dirty="0"/>
              <a:t> </a:t>
            </a:r>
            <a:r>
              <a:rPr lang="en-US" b="1" dirty="0"/>
              <a:t>ROL </a:t>
            </a:r>
            <a:r>
              <a:rPr lang="en-US" dirty="0"/>
              <a:t>− Used to rotate bits of byte/word towards the left, i.e. MSB to LSB and to Carry Flag [CF].</a:t>
            </a:r>
          </a:p>
          <a:p>
            <a:r>
              <a:rPr lang="en-US" dirty="0" err="1"/>
              <a:t>Eg</a:t>
            </a:r>
            <a:r>
              <a:rPr lang="en-US" dirty="0"/>
              <a:t>: ROL BL,1</a:t>
            </a:r>
          </a:p>
          <a:p>
            <a:r>
              <a:rPr lang="en-US" dirty="0"/>
              <a:t> </a:t>
            </a:r>
            <a:r>
              <a:rPr lang="en-US" b="1" dirty="0"/>
              <a:t>ROR − </a:t>
            </a:r>
            <a:r>
              <a:rPr lang="en-US" dirty="0"/>
              <a:t>Used to rotate bits of byte/word towards the right, i.e. LSB to MSB and to Carry Flag [CF].</a:t>
            </a:r>
          </a:p>
          <a:p>
            <a:pPr marL="0" indent="0">
              <a:buNone/>
            </a:pPr>
            <a:r>
              <a:rPr lang="en-US" dirty="0" err="1"/>
              <a:t>Eg</a:t>
            </a:r>
            <a:r>
              <a:rPr lang="en-US" dirty="0"/>
              <a:t>: ROR BL,1</a:t>
            </a:r>
          </a:p>
          <a:p>
            <a:r>
              <a:rPr lang="en-US" dirty="0"/>
              <a:t> </a:t>
            </a:r>
            <a:r>
              <a:rPr lang="en-US" b="1" dirty="0"/>
              <a:t>RCR − </a:t>
            </a:r>
            <a:r>
              <a:rPr lang="en-US" dirty="0"/>
              <a:t>Used to rotate bits of byte/word towards the right, i.e. LSB to CF and CF to MSB. </a:t>
            </a:r>
            <a:r>
              <a:rPr lang="en-US" dirty="0" err="1"/>
              <a:t>Eg:RCR</a:t>
            </a:r>
            <a:r>
              <a:rPr lang="en-US" dirty="0"/>
              <a:t> BL,1</a:t>
            </a:r>
          </a:p>
          <a:p>
            <a:r>
              <a:rPr lang="en-US" dirty="0"/>
              <a:t> </a:t>
            </a:r>
            <a:r>
              <a:rPr lang="en-US" b="1" dirty="0"/>
              <a:t>RCL − </a:t>
            </a:r>
            <a:r>
              <a:rPr lang="en-US" dirty="0"/>
              <a:t>Used to rotate bits of byte/word towards the left, i.e. MSB to CF and CF to LSB. </a:t>
            </a:r>
            <a:r>
              <a:rPr lang="en-US" dirty="0" err="1"/>
              <a:t>Eg:RCL</a:t>
            </a:r>
            <a:r>
              <a:rPr lang="en-US" dirty="0"/>
              <a:t> BL,1</a:t>
            </a:r>
          </a:p>
          <a:p>
            <a:endParaRPr lang="en-US" dirty="0"/>
          </a:p>
          <a:p>
            <a:pPr marL="0" indent="0">
              <a:buNone/>
            </a:pPr>
            <a:endParaRPr lang="en-IN" dirty="0"/>
          </a:p>
        </p:txBody>
      </p:sp>
    </p:spTree>
    <p:extLst>
      <p:ext uri="{BB962C8B-B14F-4D97-AF65-F5344CB8AC3E}">
        <p14:creationId xmlns:p14="http://schemas.microsoft.com/office/powerpoint/2010/main" val="3354638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64D51-34EC-0FAF-40C4-55C1E18E218F}"/>
              </a:ext>
            </a:extLst>
          </p:cNvPr>
          <p:cNvSpPr>
            <a:spLocks noGrp="1"/>
          </p:cNvSpPr>
          <p:nvPr>
            <p:ph type="title"/>
          </p:nvPr>
        </p:nvSpPr>
        <p:spPr>
          <a:xfrm>
            <a:off x="109330" y="69575"/>
            <a:ext cx="11244470" cy="616226"/>
          </a:xfrm>
        </p:spPr>
        <p:txBody>
          <a:bodyPr>
            <a:normAutofit fontScale="90000"/>
          </a:bodyPr>
          <a:lstStyle/>
          <a:p>
            <a:r>
              <a:rPr lang="en-US" b="1" dirty="0">
                <a:solidFill>
                  <a:srgbClr val="C00000"/>
                </a:solidFill>
              </a:rPr>
              <a:t>STRING INSTRUCTIONS</a:t>
            </a:r>
            <a:endParaRPr lang="en-IN" dirty="0"/>
          </a:p>
        </p:txBody>
      </p:sp>
      <p:sp>
        <p:nvSpPr>
          <p:cNvPr id="3" name="Content Placeholder 2">
            <a:extLst>
              <a:ext uri="{FF2B5EF4-FFF2-40B4-BE49-F238E27FC236}">
                <a16:creationId xmlns:a16="http://schemas.microsoft.com/office/drawing/2014/main" id="{1CA348BB-32CF-0D38-C11A-1E8E88CB46B4}"/>
              </a:ext>
            </a:extLst>
          </p:cNvPr>
          <p:cNvSpPr>
            <a:spLocks noGrp="1"/>
          </p:cNvSpPr>
          <p:nvPr>
            <p:ph idx="1"/>
          </p:nvPr>
        </p:nvSpPr>
        <p:spPr>
          <a:xfrm>
            <a:off x="109330" y="685801"/>
            <a:ext cx="11960750" cy="6102623"/>
          </a:xfrm>
        </p:spPr>
        <p:txBody>
          <a:bodyPr>
            <a:normAutofit fontScale="92500" lnSpcReduction="10000"/>
          </a:bodyPr>
          <a:lstStyle/>
          <a:p>
            <a:pPr algn="just"/>
            <a:r>
              <a:rPr lang="en-US" sz="2600" dirty="0"/>
              <a:t>String is a group of bytes/words and their memory is always allocated in a sequential order. For referring a string we require a) starting address/ending address and b)length of the string.</a:t>
            </a:r>
          </a:p>
          <a:p>
            <a:pPr algn="just"/>
            <a:r>
              <a:rPr lang="en-US" sz="2600" dirty="0"/>
              <a:t>Length of the string is usually stored as count in register CX.</a:t>
            </a:r>
          </a:p>
          <a:p>
            <a:pPr algn="just"/>
            <a:r>
              <a:rPr lang="en-US" sz="2600" b="1" dirty="0"/>
              <a:t>REP instruction prefix </a:t>
            </a:r>
            <a:r>
              <a:rPr lang="en-US" sz="2600" dirty="0"/>
              <a:t>− Used to repeat the given instruction till CX becomes 0.At each iteration CX is automatically decremented by 1.</a:t>
            </a:r>
          </a:p>
          <a:p>
            <a:pPr algn="just"/>
            <a:r>
              <a:rPr lang="en-US" sz="2600" b="1" dirty="0"/>
              <a:t>REPE/REPZ(Repeat on equal) − </a:t>
            </a:r>
            <a:r>
              <a:rPr lang="en-US" sz="2600" dirty="0"/>
              <a:t>Used to repeat the given instruction while zero flag ZF = 1 or till CX=0.(Used for comparing strings)</a:t>
            </a:r>
          </a:p>
          <a:p>
            <a:pPr algn="just"/>
            <a:r>
              <a:rPr lang="en-US" sz="2600" b="1" dirty="0"/>
              <a:t>REPNE/REPNZ(Repeat on not equal) − </a:t>
            </a:r>
            <a:r>
              <a:rPr lang="en-US" sz="2600" dirty="0"/>
              <a:t>Used to repeat the given instruction while zero flag ZF = 0 or till CX=0.(used along with SCAS instruction to scan a string)</a:t>
            </a:r>
          </a:p>
          <a:p>
            <a:pPr algn="just"/>
            <a:r>
              <a:rPr lang="en-US" sz="2600" b="1" dirty="0"/>
              <a:t>MOVS/MOVSB/MOVSW − </a:t>
            </a:r>
            <a:r>
              <a:rPr lang="en-US" sz="2600" dirty="0"/>
              <a:t>Used to move the byte/word from DS to ES. The count must be always stored in CX Register . Clear or set the Direction flag using CLD/STD.</a:t>
            </a:r>
          </a:p>
          <a:p>
            <a:pPr algn="just"/>
            <a:endParaRPr lang="en-US" sz="2600" dirty="0"/>
          </a:p>
          <a:p>
            <a:pPr marL="0" indent="0" algn="just">
              <a:buNone/>
            </a:pPr>
            <a:r>
              <a:rPr lang="en-US" sz="2600" dirty="0"/>
              <a:t>MOVSB: DS:[SI]-&gt; ES:[DI]</a:t>
            </a:r>
          </a:p>
          <a:p>
            <a:pPr marL="0" indent="0" algn="just">
              <a:buNone/>
            </a:pPr>
            <a:r>
              <a:rPr lang="en-US" sz="2600" dirty="0"/>
              <a:t>                SI=SI+/-1</a:t>
            </a:r>
          </a:p>
          <a:p>
            <a:pPr marL="0" indent="0" algn="just">
              <a:buNone/>
            </a:pPr>
            <a:r>
              <a:rPr lang="en-US" sz="2600" dirty="0"/>
              <a:t>                DI=DI+/-1;</a:t>
            </a:r>
          </a:p>
          <a:p>
            <a:pPr marL="0" indent="0" algn="just">
              <a:buNone/>
            </a:pPr>
            <a:endParaRPr lang="en-US" sz="2600" dirty="0"/>
          </a:p>
          <a:p>
            <a:pPr marL="0" indent="0">
              <a:buNone/>
            </a:pPr>
            <a:endParaRPr lang="en-IN" dirty="0"/>
          </a:p>
        </p:txBody>
      </p:sp>
      <p:pic>
        <p:nvPicPr>
          <p:cNvPr id="4" name="Picture 3">
            <a:extLst>
              <a:ext uri="{FF2B5EF4-FFF2-40B4-BE49-F238E27FC236}">
                <a16:creationId xmlns:a16="http://schemas.microsoft.com/office/drawing/2014/main" id="{41C31F7E-6CC0-4545-8574-6291261D8D33}"/>
              </a:ext>
            </a:extLst>
          </p:cNvPr>
          <p:cNvPicPr>
            <a:picLocks noChangeAspect="1"/>
          </p:cNvPicPr>
          <p:nvPr/>
        </p:nvPicPr>
        <p:blipFill>
          <a:blip r:embed="rId2"/>
          <a:stretch>
            <a:fillRect/>
          </a:stretch>
        </p:blipFill>
        <p:spPr>
          <a:xfrm>
            <a:off x="121920" y="4601692"/>
            <a:ext cx="11360095" cy="462426"/>
          </a:xfrm>
          <a:prstGeom prst="rect">
            <a:avLst/>
          </a:prstGeom>
        </p:spPr>
      </p:pic>
    </p:spTree>
    <p:extLst>
      <p:ext uri="{BB962C8B-B14F-4D97-AF65-F5344CB8AC3E}">
        <p14:creationId xmlns:p14="http://schemas.microsoft.com/office/powerpoint/2010/main" val="293589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360C0-C9D8-42DC-BF02-EB37ECFD4317}"/>
              </a:ext>
            </a:extLst>
          </p:cNvPr>
          <p:cNvSpPr>
            <a:spLocks noGrp="1"/>
          </p:cNvSpPr>
          <p:nvPr>
            <p:ph type="title"/>
          </p:nvPr>
        </p:nvSpPr>
        <p:spPr/>
        <p:txBody>
          <a:bodyPr/>
          <a:lstStyle/>
          <a:p>
            <a:r>
              <a:rPr lang="en-US" dirty="0"/>
              <a:t>Example of </a:t>
            </a:r>
            <a:r>
              <a:rPr lang="en-US" b="1" dirty="0"/>
              <a:t>MOVS</a:t>
            </a:r>
            <a:r>
              <a:rPr lang="en-US" dirty="0"/>
              <a:t> INSTRUCTION</a:t>
            </a:r>
          </a:p>
        </p:txBody>
      </p:sp>
      <p:pic>
        <p:nvPicPr>
          <p:cNvPr id="4" name="Content Placeholder 3">
            <a:extLst>
              <a:ext uri="{FF2B5EF4-FFF2-40B4-BE49-F238E27FC236}">
                <a16:creationId xmlns:a16="http://schemas.microsoft.com/office/drawing/2014/main" id="{AC9076BC-BB71-42B2-B87E-97A1776A7322}"/>
              </a:ext>
            </a:extLst>
          </p:cNvPr>
          <p:cNvPicPr>
            <a:picLocks noGrp="1" noChangeAspect="1"/>
          </p:cNvPicPr>
          <p:nvPr>
            <p:ph idx="1"/>
          </p:nvPr>
        </p:nvPicPr>
        <p:blipFill>
          <a:blip r:embed="rId2"/>
          <a:stretch>
            <a:fillRect/>
          </a:stretch>
        </p:blipFill>
        <p:spPr>
          <a:xfrm>
            <a:off x="838200" y="2617157"/>
            <a:ext cx="10515600" cy="2768274"/>
          </a:xfrm>
          <a:prstGeom prst="rect">
            <a:avLst/>
          </a:prstGeom>
        </p:spPr>
      </p:pic>
    </p:spTree>
    <p:extLst>
      <p:ext uri="{BB962C8B-B14F-4D97-AF65-F5344CB8AC3E}">
        <p14:creationId xmlns:p14="http://schemas.microsoft.com/office/powerpoint/2010/main" val="4129797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2ABD-CE36-4D64-B888-99062EFFE28E}"/>
              </a:ext>
            </a:extLst>
          </p:cNvPr>
          <p:cNvSpPr>
            <a:spLocks noGrp="1"/>
          </p:cNvSpPr>
          <p:nvPr>
            <p:ph type="title"/>
          </p:nvPr>
        </p:nvSpPr>
        <p:spPr>
          <a:xfrm>
            <a:off x="0" y="1"/>
            <a:ext cx="11353800" cy="801857"/>
          </a:xfrm>
        </p:spPr>
        <p:txBody>
          <a:bodyPr/>
          <a:lstStyle/>
          <a:p>
            <a:r>
              <a:rPr lang="en-US" b="1" dirty="0">
                <a:solidFill>
                  <a:srgbClr val="C00000"/>
                </a:solidFill>
              </a:rPr>
              <a:t>STRING INSTRUCTIONS</a:t>
            </a:r>
            <a:endParaRPr lang="en-US" dirty="0"/>
          </a:p>
        </p:txBody>
      </p:sp>
      <p:sp>
        <p:nvSpPr>
          <p:cNvPr id="3" name="Content Placeholder 2">
            <a:extLst>
              <a:ext uri="{FF2B5EF4-FFF2-40B4-BE49-F238E27FC236}">
                <a16:creationId xmlns:a16="http://schemas.microsoft.com/office/drawing/2014/main" id="{07B2BBC5-1BB1-4183-B830-EE8C3D5C2AA6}"/>
              </a:ext>
            </a:extLst>
          </p:cNvPr>
          <p:cNvSpPr>
            <a:spLocks noGrp="1"/>
          </p:cNvSpPr>
          <p:nvPr>
            <p:ph idx="1"/>
          </p:nvPr>
        </p:nvSpPr>
        <p:spPr>
          <a:xfrm>
            <a:off x="169984" y="1083212"/>
            <a:ext cx="11632810" cy="5556739"/>
          </a:xfrm>
        </p:spPr>
        <p:txBody>
          <a:bodyPr>
            <a:normAutofit fontScale="62500" lnSpcReduction="20000"/>
          </a:bodyPr>
          <a:lstStyle/>
          <a:p>
            <a:pPr algn="just"/>
            <a:r>
              <a:rPr lang="en-US" sz="3600" b="1" dirty="0"/>
              <a:t>CMPS/CMPSB/CMPSW − </a:t>
            </a:r>
            <a:r>
              <a:rPr lang="en-US" sz="3600" dirty="0"/>
              <a:t>Used to compare two string bytes/words at the source and destination segments DS and ES pointed by SI and DI .Length of the string must be stored in CX Register.</a:t>
            </a:r>
          </a:p>
          <a:p>
            <a:pPr marL="0" indent="0" algn="just">
              <a:buNone/>
            </a:pPr>
            <a:r>
              <a:rPr lang="en-US" sz="3600" dirty="0"/>
              <a:t>  If two strings are equal the ZF will be equal to 1.</a:t>
            </a:r>
          </a:p>
          <a:p>
            <a:pPr marL="0" indent="0" algn="just">
              <a:buNone/>
            </a:pPr>
            <a:endParaRPr lang="en-US" dirty="0"/>
          </a:p>
          <a:p>
            <a:pPr marL="0" indent="0" algn="just">
              <a:buNone/>
            </a:pPr>
            <a:endParaRPr lang="en-US" b="1" dirty="0"/>
          </a:p>
          <a:p>
            <a:pPr algn="just"/>
            <a:r>
              <a:rPr lang="en-US" sz="3200" b="1" dirty="0"/>
              <a:t>SCAS/SCASB/SCASW − </a:t>
            </a:r>
            <a:r>
              <a:rPr lang="en-US" sz="3200" dirty="0"/>
              <a:t>Used to scan a string and compare its byte with a byte in AL or string word with a word in AX. The string is pointed to by the ES:[DI] REGISTER PAIR.</a:t>
            </a:r>
          </a:p>
          <a:p>
            <a:pPr marL="0" indent="0" algn="just">
              <a:buNone/>
            </a:pPr>
            <a:r>
              <a:rPr lang="en-US" sz="3200" dirty="0"/>
              <a:t>	Compares ES:[DI] with AL. Check the zero flag. If match found zero flag will be 1 else it will be zero.</a:t>
            </a:r>
          </a:p>
          <a:p>
            <a:pPr marL="0" indent="0" algn="just">
              <a:buNone/>
            </a:pPr>
            <a:r>
              <a:rPr lang="en-US" sz="3200" dirty="0"/>
              <a:t>Whenever zero flag is set o one execution stops</a:t>
            </a:r>
          </a:p>
          <a:p>
            <a:pPr algn="just"/>
            <a:r>
              <a:rPr lang="en-US" sz="3200" b="1" dirty="0"/>
              <a:t>LODS/LODSB/LODSW − </a:t>
            </a:r>
            <a:r>
              <a:rPr lang="en-US" sz="3200" dirty="0"/>
              <a:t>Used to store the string byte into AL or string word into AX</a:t>
            </a:r>
          </a:p>
          <a:p>
            <a:pPr marL="0" indent="0" algn="just">
              <a:buNone/>
            </a:pPr>
            <a:r>
              <a:rPr lang="en-US" sz="3200" dirty="0"/>
              <a:t>LODSB: AL&lt;-DS:[SI]</a:t>
            </a:r>
          </a:p>
          <a:p>
            <a:pPr marL="0" indent="0" algn="just">
              <a:buNone/>
            </a:pPr>
            <a:r>
              <a:rPr lang="en-US" sz="3200" dirty="0"/>
              <a:t>               SI&lt;-SI +/- 1     </a:t>
            </a:r>
          </a:p>
          <a:p>
            <a:pPr marL="0" indent="0" algn="just">
              <a:buNone/>
            </a:pPr>
            <a:r>
              <a:rPr lang="en-US" sz="3200" dirty="0"/>
              <a:t>LODSW: AX&lt;-DS:[SI],DS:[SI+1]</a:t>
            </a:r>
          </a:p>
          <a:p>
            <a:pPr marL="0" indent="0" algn="just">
              <a:buNone/>
            </a:pPr>
            <a:r>
              <a:rPr lang="en-US" sz="3200" dirty="0"/>
              <a:t>               SI&lt;-SI +/- 2</a:t>
            </a:r>
          </a:p>
          <a:p>
            <a:r>
              <a:rPr lang="en-US" b="1" dirty="0"/>
              <a:t>STOS/STOSB/STOSW: Used to store the AL/AX register contents to a location pointed by ES:[DI]</a:t>
            </a:r>
          </a:p>
        </p:txBody>
      </p:sp>
      <p:pic>
        <p:nvPicPr>
          <p:cNvPr id="4" name="Picture 3">
            <a:extLst>
              <a:ext uri="{FF2B5EF4-FFF2-40B4-BE49-F238E27FC236}">
                <a16:creationId xmlns:a16="http://schemas.microsoft.com/office/drawing/2014/main" id="{7FA4ADAA-FF00-47D0-A6A7-BCB24AAEB0E3}"/>
              </a:ext>
            </a:extLst>
          </p:cNvPr>
          <p:cNvPicPr>
            <a:picLocks noChangeAspect="1"/>
          </p:cNvPicPr>
          <p:nvPr/>
        </p:nvPicPr>
        <p:blipFill>
          <a:blip r:embed="rId2"/>
          <a:stretch>
            <a:fillRect/>
          </a:stretch>
        </p:blipFill>
        <p:spPr>
          <a:xfrm>
            <a:off x="169984" y="1982184"/>
            <a:ext cx="8677808" cy="338986"/>
          </a:xfrm>
          <a:prstGeom prst="rect">
            <a:avLst/>
          </a:prstGeom>
        </p:spPr>
      </p:pic>
      <p:pic>
        <p:nvPicPr>
          <p:cNvPr id="5" name="Picture 4">
            <a:extLst>
              <a:ext uri="{FF2B5EF4-FFF2-40B4-BE49-F238E27FC236}">
                <a16:creationId xmlns:a16="http://schemas.microsoft.com/office/drawing/2014/main" id="{8A605073-DF1C-4028-A76A-13F3C2D3674B}"/>
              </a:ext>
            </a:extLst>
          </p:cNvPr>
          <p:cNvPicPr>
            <a:picLocks noChangeAspect="1"/>
          </p:cNvPicPr>
          <p:nvPr/>
        </p:nvPicPr>
        <p:blipFill>
          <a:blip r:embed="rId3"/>
          <a:stretch>
            <a:fillRect/>
          </a:stretch>
        </p:blipFill>
        <p:spPr>
          <a:xfrm>
            <a:off x="169984" y="2321170"/>
            <a:ext cx="7192772" cy="338986"/>
          </a:xfrm>
          <a:prstGeom prst="rect">
            <a:avLst/>
          </a:prstGeom>
        </p:spPr>
      </p:pic>
    </p:spTree>
    <p:extLst>
      <p:ext uri="{BB962C8B-B14F-4D97-AF65-F5344CB8AC3E}">
        <p14:creationId xmlns:p14="http://schemas.microsoft.com/office/powerpoint/2010/main" val="3013717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50178-B4C3-849F-3957-A3D9BB3897DD}"/>
              </a:ext>
            </a:extLst>
          </p:cNvPr>
          <p:cNvSpPr>
            <a:spLocks noGrp="1"/>
          </p:cNvSpPr>
          <p:nvPr>
            <p:ph type="title"/>
          </p:nvPr>
        </p:nvSpPr>
        <p:spPr>
          <a:xfrm>
            <a:off x="129210" y="99392"/>
            <a:ext cx="11718234" cy="1311966"/>
          </a:xfrm>
        </p:spPr>
        <p:txBody>
          <a:bodyPr>
            <a:normAutofit/>
          </a:bodyPr>
          <a:lstStyle/>
          <a:p>
            <a:r>
              <a:rPr lang="en-US" sz="2800" b="1" dirty="0">
                <a:solidFill>
                  <a:srgbClr val="C00000"/>
                </a:solidFill>
              </a:rPr>
              <a:t>PROGRAM  TRANSFER INSTRUCTIONS (BRANCH AND LOOP INSTRUCTIONS)</a:t>
            </a:r>
            <a:endParaRPr lang="en-IN" sz="2800" dirty="0"/>
          </a:p>
        </p:txBody>
      </p:sp>
      <p:sp>
        <p:nvSpPr>
          <p:cNvPr id="3" name="Content Placeholder 2">
            <a:extLst>
              <a:ext uri="{FF2B5EF4-FFF2-40B4-BE49-F238E27FC236}">
                <a16:creationId xmlns:a16="http://schemas.microsoft.com/office/drawing/2014/main" id="{44FEA1BE-145C-5462-E1CD-27108247D0AC}"/>
              </a:ext>
            </a:extLst>
          </p:cNvPr>
          <p:cNvSpPr>
            <a:spLocks noGrp="1"/>
          </p:cNvSpPr>
          <p:nvPr>
            <p:ph idx="1"/>
          </p:nvPr>
        </p:nvSpPr>
        <p:spPr>
          <a:xfrm>
            <a:off x="129209" y="1411358"/>
            <a:ext cx="11718233" cy="5347250"/>
          </a:xfrm>
        </p:spPr>
        <p:txBody>
          <a:bodyPr>
            <a:normAutofit/>
          </a:bodyPr>
          <a:lstStyle/>
          <a:p>
            <a:pPr algn="just"/>
            <a:r>
              <a:rPr lang="en-US" sz="2400" dirty="0"/>
              <a:t>These instructions are used to transfer/branch the instructions during an execution. It includes the following instructions −</a:t>
            </a:r>
          </a:p>
          <a:p>
            <a:r>
              <a:rPr lang="en-US" sz="2400" dirty="0"/>
              <a:t>There are 2 types of such instructions. They are: </a:t>
            </a:r>
          </a:p>
          <a:p>
            <a:pPr lvl="1">
              <a:buNone/>
            </a:pPr>
            <a:r>
              <a:rPr lang="en-US" dirty="0"/>
              <a:t>		1. Unconditional transfer instructions – CALL, RET, JMP </a:t>
            </a:r>
          </a:p>
          <a:p>
            <a:pPr lvl="1">
              <a:buNone/>
            </a:pPr>
            <a:r>
              <a:rPr lang="fr-FR" dirty="0"/>
              <a:t>		2. </a:t>
            </a:r>
            <a:r>
              <a:rPr lang="fr-FR" dirty="0" err="1"/>
              <a:t>Conditional</a:t>
            </a:r>
            <a:r>
              <a:rPr lang="fr-FR" dirty="0"/>
              <a:t> </a:t>
            </a:r>
            <a:r>
              <a:rPr lang="fr-FR" dirty="0" err="1"/>
              <a:t>transfer</a:t>
            </a:r>
            <a:r>
              <a:rPr lang="fr-FR" dirty="0"/>
              <a:t> instructions – J condition </a:t>
            </a:r>
          </a:p>
          <a:p>
            <a:pPr marL="447675" lvl="1">
              <a:buNone/>
            </a:pPr>
            <a:r>
              <a:rPr lang="en-US" b="1" dirty="0"/>
              <a:t>Unconditional transfer instructions</a:t>
            </a:r>
            <a:endParaRPr lang="fr-FR" b="1" dirty="0"/>
          </a:p>
          <a:p>
            <a:pPr marL="0" indent="0">
              <a:buNone/>
            </a:pPr>
            <a:r>
              <a:rPr lang="en-US" sz="2400" dirty="0"/>
              <a:t>Instructions to transfer the instruction during an execution without any condition −</a:t>
            </a:r>
          </a:p>
          <a:p>
            <a:r>
              <a:rPr lang="en-US" sz="2400" b="1" dirty="0"/>
              <a:t>CALL − </a:t>
            </a:r>
            <a:r>
              <a:rPr lang="en-US" sz="2400" dirty="0"/>
              <a:t>Used to call a procedure and save their return address to the stack.</a:t>
            </a:r>
          </a:p>
          <a:p>
            <a:pPr algn="just"/>
            <a:r>
              <a:rPr lang="en-US" sz="2400" b="1" dirty="0"/>
              <a:t>RET </a:t>
            </a:r>
            <a:r>
              <a:rPr lang="en-US" sz="2400" dirty="0"/>
              <a:t>− Used to return from the procedure to the main program.</a:t>
            </a:r>
          </a:p>
          <a:p>
            <a:pPr algn="just"/>
            <a:r>
              <a:rPr lang="en-US" sz="2400" b="1" dirty="0"/>
              <a:t>JMP − </a:t>
            </a:r>
            <a:r>
              <a:rPr lang="en-US" sz="2400" dirty="0"/>
              <a:t>Used to jump to the provided address to proceed to the next instruction.</a:t>
            </a:r>
          </a:p>
          <a:p>
            <a:pPr algn="just"/>
            <a:r>
              <a:rPr lang="en-US" sz="2400" b="1" dirty="0"/>
              <a:t>INT N</a:t>
            </a:r>
            <a:r>
              <a:rPr lang="en-US" sz="2400" dirty="0"/>
              <a:t>-</a:t>
            </a:r>
          </a:p>
          <a:p>
            <a:endParaRPr lang="en-IN" dirty="0"/>
          </a:p>
        </p:txBody>
      </p:sp>
      <p:pic>
        <p:nvPicPr>
          <p:cNvPr id="4" name="Picture 3">
            <a:extLst>
              <a:ext uri="{FF2B5EF4-FFF2-40B4-BE49-F238E27FC236}">
                <a16:creationId xmlns:a16="http://schemas.microsoft.com/office/drawing/2014/main" id="{E836352F-7256-4290-8EE3-901A528516CB}"/>
              </a:ext>
            </a:extLst>
          </p:cNvPr>
          <p:cNvPicPr>
            <a:picLocks noChangeAspect="1"/>
          </p:cNvPicPr>
          <p:nvPr/>
        </p:nvPicPr>
        <p:blipFill>
          <a:blip r:embed="rId2"/>
          <a:stretch>
            <a:fillRect/>
          </a:stretch>
        </p:blipFill>
        <p:spPr>
          <a:xfrm>
            <a:off x="1327053" y="5744166"/>
            <a:ext cx="8478129" cy="262738"/>
          </a:xfrm>
          <a:prstGeom prst="rect">
            <a:avLst/>
          </a:prstGeom>
        </p:spPr>
      </p:pic>
      <p:pic>
        <p:nvPicPr>
          <p:cNvPr id="5" name="Picture 4">
            <a:extLst>
              <a:ext uri="{FF2B5EF4-FFF2-40B4-BE49-F238E27FC236}">
                <a16:creationId xmlns:a16="http://schemas.microsoft.com/office/drawing/2014/main" id="{2B5C9761-A0FB-4418-9C0B-ACFE10DFFD17}"/>
              </a:ext>
            </a:extLst>
          </p:cNvPr>
          <p:cNvPicPr>
            <a:picLocks noChangeAspect="1"/>
          </p:cNvPicPr>
          <p:nvPr/>
        </p:nvPicPr>
        <p:blipFill>
          <a:blip r:embed="rId3"/>
          <a:stretch>
            <a:fillRect/>
          </a:stretch>
        </p:blipFill>
        <p:spPr>
          <a:xfrm>
            <a:off x="129209" y="6006905"/>
            <a:ext cx="11828329" cy="315908"/>
          </a:xfrm>
          <a:prstGeom prst="rect">
            <a:avLst/>
          </a:prstGeom>
        </p:spPr>
      </p:pic>
      <p:pic>
        <p:nvPicPr>
          <p:cNvPr id="6" name="Picture 5">
            <a:extLst>
              <a:ext uri="{FF2B5EF4-FFF2-40B4-BE49-F238E27FC236}">
                <a16:creationId xmlns:a16="http://schemas.microsoft.com/office/drawing/2014/main" id="{49E7B22E-64FD-4E54-9052-BB4600053CAE}"/>
              </a:ext>
            </a:extLst>
          </p:cNvPr>
          <p:cNvPicPr>
            <a:picLocks noChangeAspect="1"/>
          </p:cNvPicPr>
          <p:nvPr/>
        </p:nvPicPr>
        <p:blipFill>
          <a:blip r:embed="rId4"/>
          <a:stretch>
            <a:fillRect/>
          </a:stretch>
        </p:blipFill>
        <p:spPr>
          <a:xfrm>
            <a:off x="129209" y="6385330"/>
            <a:ext cx="7804969" cy="378454"/>
          </a:xfrm>
          <a:prstGeom prst="rect">
            <a:avLst/>
          </a:prstGeom>
        </p:spPr>
      </p:pic>
    </p:spTree>
    <p:extLst>
      <p:ext uri="{BB962C8B-B14F-4D97-AF65-F5344CB8AC3E}">
        <p14:creationId xmlns:p14="http://schemas.microsoft.com/office/powerpoint/2010/main" val="3652094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A2394-2301-4852-B881-7D0DACD2CFCB}"/>
              </a:ext>
            </a:extLst>
          </p:cNvPr>
          <p:cNvSpPr>
            <a:spLocks noGrp="1"/>
          </p:cNvSpPr>
          <p:nvPr>
            <p:ph type="title"/>
          </p:nvPr>
        </p:nvSpPr>
        <p:spPr>
          <a:xfrm>
            <a:off x="105507" y="126611"/>
            <a:ext cx="11980986" cy="787790"/>
          </a:xfrm>
        </p:spPr>
        <p:txBody>
          <a:bodyPr>
            <a:normAutofit fontScale="90000"/>
          </a:bodyPr>
          <a:lstStyle/>
          <a:p>
            <a:r>
              <a:rPr lang="en-US" sz="3200" b="1" dirty="0">
                <a:solidFill>
                  <a:srgbClr val="C00000"/>
                </a:solidFill>
              </a:rPr>
              <a:t>PROGRAM  TRANSFER INSTRUCTIONS (BRANCH AND LOOP INSTRUCTIONS)</a:t>
            </a:r>
            <a:endParaRPr lang="en-US" sz="3200" dirty="0"/>
          </a:p>
        </p:txBody>
      </p:sp>
      <p:pic>
        <p:nvPicPr>
          <p:cNvPr id="4" name="Content Placeholder 3">
            <a:extLst>
              <a:ext uri="{FF2B5EF4-FFF2-40B4-BE49-F238E27FC236}">
                <a16:creationId xmlns:a16="http://schemas.microsoft.com/office/drawing/2014/main" id="{87216636-81AF-4ECC-95A7-6BC3CFB8A373}"/>
              </a:ext>
            </a:extLst>
          </p:cNvPr>
          <p:cNvPicPr>
            <a:picLocks noGrp="1" noChangeAspect="1"/>
          </p:cNvPicPr>
          <p:nvPr>
            <p:ph idx="1"/>
          </p:nvPr>
        </p:nvPicPr>
        <p:blipFill>
          <a:blip r:embed="rId2"/>
          <a:stretch>
            <a:fillRect/>
          </a:stretch>
        </p:blipFill>
        <p:spPr>
          <a:xfrm>
            <a:off x="894471" y="1374723"/>
            <a:ext cx="5703375" cy="1002717"/>
          </a:xfrm>
          <a:prstGeom prst="rect">
            <a:avLst/>
          </a:prstGeom>
        </p:spPr>
      </p:pic>
      <p:pic>
        <p:nvPicPr>
          <p:cNvPr id="5" name="Picture 4">
            <a:extLst>
              <a:ext uri="{FF2B5EF4-FFF2-40B4-BE49-F238E27FC236}">
                <a16:creationId xmlns:a16="http://schemas.microsoft.com/office/drawing/2014/main" id="{4D2EDAFB-7540-4913-8277-DFF04D4E0178}"/>
              </a:ext>
            </a:extLst>
          </p:cNvPr>
          <p:cNvPicPr>
            <a:picLocks noChangeAspect="1"/>
          </p:cNvPicPr>
          <p:nvPr/>
        </p:nvPicPr>
        <p:blipFill>
          <a:blip r:embed="rId3"/>
          <a:stretch>
            <a:fillRect/>
          </a:stretch>
        </p:blipFill>
        <p:spPr>
          <a:xfrm>
            <a:off x="239151" y="2468108"/>
            <a:ext cx="10663311" cy="369654"/>
          </a:xfrm>
          <a:prstGeom prst="rect">
            <a:avLst/>
          </a:prstGeom>
        </p:spPr>
      </p:pic>
      <p:pic>
        <p:nvPicPr>
          <p:cNvPr id="6" name="Picture 5">
            <a:extLst>
              <a:ext uri="{FF2B5EF4-FFF2-40B4-BE49-F238E27FC236}">
                <a16:creationId xmlns:a16="http://schemas.microsoft.com/office/drawing/2014/main" id="{053F1097-3AEC-444B-A583-6FCF25AD5A78}"/>
              </a:ext>
            </a:extLst>
          </p:cNvPr>
          <p:cNvPicPr>
            <a:picLocks noChangeAspect="1"/>
          </p:cNvPicPr>
          <p:nvPr/>
        </p:nvPicPr>
        <p:blipFill>
          <a:blip r:embed="rId4"/>
          <a:stretch>
            <a:fillRect/>
          </a:stretch>
        </p:blipFill>
        <p:spPr>
          <a:xfrm>
            <a:off x="209265" y="2877945"/>
            <a:ext cx="690003" cy="369654"/>
          </a:xfrm>
          <a:prstGeom prst="rect">
            <a:avLst/>
          </a:prstGeom>
        </p:spPr>
      </p:pic>
      <p:pic>
        <p:nvPicPr>
          <p:cNvPr id="7" name="Picture 6">
            <a:extLst>
              <a:ext uri="{FF2B5EF4-FFF2-40B4-BE49-F238E27FC236}">
                <a16:creationId xmlns:a16="http://schemas.microsoft.com/office/drawing/2014/main" id="{00169E23-0D1E-4FCF-BDE8-E16CEA5DB631}"/>
              </a:ext>
            </a:extLst>
          </p:cNvPr>
          <p:cNvPicPr>
            <a:picLocks noChangeAspect="1"/>
          </p:cNvPicPr>
          <p:nvPr/>
        </p:nvPicPr>
        <p:blipFill>
          <a:blip r:embed="rId5"/>
          <a:stretch>
            <a:fillRect/>
          </a:stretch>
        </p:blipFill>
        <p:spPr>
          <a:xfrm>
            <a:off x="894471" y="2837762"/>
            <a:ext cx="6357911" cy="450020"/>
          </a:xfrm>
          <a:prstGeom prst="rect">
            <a:avLst/>
          </a:prstGeom>
        </p:spPr>
      </p:pic>
      <p:pic>
        <p:nvPicPr>
          <p:cNvPr id="8" name="Picture 7">
            <a:extLst>
              <a:ext uri="{FF2B5EF4-FFF2-40B4-BE49-F238E27FC236}">
                <a16:creationId xmlns:a16="http://schemas.microsoft.com/office/drawing/2014/main" id="{471E4682-DFEA-4FCE-A091-16B8F6CE2C3C}"/>
              </a:ext>
            </a:extLst>
          </p:cNvPr>
          <p:cNvPicPr>
            <a:picLocks noChangeAspect="1"/>
          </p:cNvPicPr>
          <p:nvPr/>
        </p:nvPicPr>
        <p:blipFill>
          <a:blip r:embed="rId6"/>
          <a:stretch>
            <a:fillRect/>
          </a:stretch>
        </p:blipFill>
        <p:spPr>
          <a:xfrm>
            <a:off x="0" y="3287782"/>
            <a:ext cx="12192000" cy="1478254"/>
          </a:xfrm>
          <a:prstGeom prst="rect">
            <a:avLst/>
          </a:prstGeom>
        </p:spPr>
      </p:pic>
      <p:pic>
        <p:nvPicPr>
          <p:cNvPr id="9" name="Picture 8">
            <a:extLst>
              <a:ext uri="{FF2B5EF4-FFF2-40B4-BE49-F238E27FC236}">
                <a16:creationId xmlns:a16="http://schemas.microsoft.com/office/drawing/2014/main" id="{A2438DD4-7D99-4CAF-BE68-37B69046BEA4}"/>
              </a:ext>
            </a:extLst>
          </p:cNvPr>
          <p:cNvPicPr>
            <a:picLocks noChangeAspect="1"/>
          </p:cNvPicPr>
          <p:nvPr/>
        </p:nvPicPr>
        <p:blipFill>
          <a:blip r:embed="rId7"/>
          <a:stretch>
            <a:fillRect/>
          </a:stretch>
        </p:blipFill>
        <p:spPr>
          <a:xfrm>
            <a:off x="105507" y="4787733"/>
            <a:ext cx="11855169" cy="423410"/>
          </a:xfrm>
          <a:prstGeom prst="rect">
            <a:avLst/>
          </a:prstGeom>
        </p:spPr>
      </p:pic>
      <p:pic>
        <p:nvPicPr>
          <p:cNvPr id="10" name="Picture 9">
            <a:extLst>
              <a:ext uri="{FF2B5EF4-FFF2-40B4-BE49-F238E27FC236}">
                <a16:creationId xmlns:a16="http://schemas.microsoft.com/office/drawing/2014/main" id="{E229F566-CA79-42D2-95DF-A56FC1CE4406}"/>
              </a:ext>
            </a:extLst>
          </p:cNvPr>
          <p:cNvPicPr>
            <a:picLocks noChangeAspect="1"/>
          </p:cNvPicPr>
          <p:nvPr/>
        </p:nvPicPr>
        <p:blipFill>
          <a:blip r:embed="rId8"/>
          <a:stretch>
            <a:fillRect/>
          </a:stretch>
        </p:blipFill>
        <p:spPr>
          <a:xfrm>
            <a:off x="0" y="5229323"/>
            <a:ext cx="10330600" cy="391657"/>
          </a:xfrm>
          <a:prstGeom prst="rect">
            <a:avLst/>
          </a:prstGeom>
        </p:spPr>
      </p:pic>
    </p:spTree>
    <p:extLst>
      <p:ext uri="{BB962C8B-B14F-4D97-AF65-F5344CB8AC3E}">
        <p14:creationId xmlns:p14="http://schemas.microsoft.com/office/powerpoint/2010/main" val="354763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39642-E838-31DE-99C0-8E77AF662EE0}"/>
              </a:ext>
            </a:extLst>
          </p:cNvPr>
          <p:cNvSpPr>
            <a:spLocks noGrp="1"/>
          </p:cNvSpPr>
          <p:nvPr>
            <p:ph type="title"/>
          </p:nvPr>
        </p:nvSpPr>
        <p:spPr>
          <a:xfrm>
            <a:off x="198782" y="149087"/>
            <a:ext cx="11155017" cy="993913"/>
          </a:xfrm>
        </p:spPr>
        <p:txBody>
          <a:bodyPr>
            <a:normAutofit/>
          </a:bodyPr>
          <a:lstStyle/>
          <a:p>
            <a:r>
              <a:rPr lang="en-US" sz="2800" b="1" dirty="0">
                <a:solidFill>
                  <a:srgbClr val="C00000"/>
                </a:solidFill>
              </a:rPr>
              <a:t>PROGRAM  TRANSFER INSTRUCTIONS (BRANCH AND LOOP INSTRUCTIONS)</a:t>
            </a:r>
            <a:endParaRPr lang="en-IN" sz="2800" dirty="0"/>
          </a:p>
        </p:txBody>
      </p:sp>
      <p:sp>
        <p:nvSpPr>
          <p:cNvPr id="3" name="Content Placeholder 2">
            <a:extLst>
              <a:ext uri="{FF2B5EF4-FFF2-40B4-BE49-F238E27FC236}">
                <a16:creationId xmlns:a16="http://schemas.microsoft.com/office/drawing/2014/main" id="{31686B74-1813-BB2A-6701-EA742579B647}"/>
              </a:ext>
            </a:extLst>
          </p:cNvPr>
          <p:cNvSpPr>
            <a:spLocks noGrp="1"/>
          </p:cNvSpPr>
          <p:nvPr>
            <p:ph idx="1"/>
          </p:nvPr>
        </p:nvSpPr>
        <p:spPr>
          <a:xfrm>
            <a:off x="198781" y="1282148"/>
            <a:ext cx="11728175" cy="5426765"/>
          </a:xfrm>
        </p:spPr>
        <p:txBody>
          <a:bodyPr>
            <a:normAutofit fontScale="92500" lnSpcReduction="10000"/>
          </a:bodyPr>
          <a:lstStyle/>
          <a:p>
            <a:r>
              <a:rPr lang="fr-FR" b="1" dirty="0" err="1">
                <a:solidFill>
                  <a:srgbClr val="C00000"/>
                </a:solidFill>
              </a:rPr>
              <a:t>Conditional</a:t>
            </a:r>
            <a:r>
              <a:rPr lang="fr-FR" b="1" dirty="0">
                <a:solidFill>
                  <a:srgbClr val="C00000"/>
                </a:solidFill>
              </a:rPr>
              <a:t> Transfer instructions</a:t>
            </a:r>
          </a:p>
          <a:p>
            <a:pPr algn="just"/>
            <a:r>
              <a:rPr lang="en-US" dirty="0"/>
              <a:t>Instructions to transfer the instruction during an execution with some conditions −</a:t>
            </a:r>
          </a:p>
          <a:p>
            <a:pPr algn="just"/>
            <a:r>
              <a:rPr lang="en-US" b="1" dirty="0"/>
              <a:t>JA/JNBE 	</a:t>
            </a:r>
            <a:r>
              <a:rPr lang="en-US" dirty="0"/>
              <a:t>− Used to jump if above/not below/equal instruction satisfies </a:t>
            </a:r>
            <a:r>
              <a:rPr lang="en-US" dirty="0" err="1"/>
              <a:t>i.e</a:t>
            </a:r>
            <a:r>
              <a:rPr lang="en-US" dirty="0"/>
              <a:t> CF=0 and ZF=0.</a:t>
            </a:r>
          </a:p>
          <a:p>
            <a:pPr algn="just"/>
            <a:r>
              <a:rPr lang="en-US" b="1" dirty="0"/>
              <a:t>JAE/JNB 	− </a:t>
            </a:r>
            <a:r>
              <a:rPr lang="en-US" dirty="0"/>
              <a:t>Used to jump if above/not below instruction satisfies </a:t>
            </a:r>
            <a:r>
              <a:rPr lang="en-US" dirty="0" err="1"/>
              <a:t>i.e</a:t>
            </a:r>
            <a:r>
              <a:rPr lang="en-US" dirty="0"/>
              <a:t> CF=0 / ZF=1.</a:t>
            </a:r>
          </a:p>
          <a:p>
            <a:pPr algn="just"/>
            <a:r>
              <a:rPr lang="en-US" b="1" dirty="0"/>
              <a:t>JBE/JNA 	− </a:t>
            </a:r>
            <a:r>
              <a:rPr lang="en-US" dirty="0"/>
              <a:t>Used to jump if below/equal/ not above instruction satisfies </a:t>
            </a:r>
            <a:r>
              <a:rPr lang="en-US" dirty="0" err="1"/>
              <a:t>i.e</a:t>
            </a:r>
            <a:r>
              <a:rPr lang="en-US" dirty="0"/>
              <a:t> CF=1 / ZF=1.</a:t>
            </a:r>
          </a:p>
          <a:p>
            <a:pPr algn="just"/>
            <a:r>
              <a:rPr lang="en-US" b="1" dirty="0"/>
              <a:t>JC 		</a:t>
            </a:r>
            <a:r>
              <a:rPr lang="en-US" dirty="0"/>
              <a:t>− Used to jump if carry flag CF = 1</a:t>
            </a:r>
          </a:p>
          <a:p>
            <a:pPr algn="just"/>
            <a:r>
              <a:rPr lang="en-US" b="1" dirty="0"/>
              <a:t>JE/JZ 	− </a:t>
            </a:r>
            <a:r>
              <a:rPr lang="en-US" dirty="0"/>
              <a:t>Used to jump if equal/zero flag ZF = 1</a:t>
            </a:r>
          </a:p>
          <a:p>
            <a:pPr algn="just"/>
            <a:r>
              <a:rPr lang="en-US" b="1" dirty="0"/>
              <a:t>JG/JNLE 	− </a:t>
            </a:r>
            <a:r>
              <a:rPr lang="en-US" dirty="0"/>
              <a:t>Used to jump if greater/not less than/equal instruction satisfies. </a:t>
            </a:r>
            <a:r>
              <a:rPr lang="en-US" dirty="0" err="1"/>
              <a:t>i.e</a:t>
            </a:r>
            <a:r>
              <a:rPr lang="en-US" dirty="0"/>
              <a:t> ZF=0 and SF=OF</a:t>
            </a:r>
          </a:p>
          <a:p>
            <a:pPr algn="just"/>
            <a:r>
              <a:rPr lang="en-US" b="1" dirty="0"/>
              <a:t>JGE/JNL 	− </a:t>
            </a:r>
            <a:r>
              <a:rPr lang="en-US" dirty="0"/>
              <a:t>Used to jump if greater than/equal/not less than instruction satisfies. </a:t>
            </a:r>
            <a:r>
              <a:rPr lang="en-US" dirty="0" err="1"/>
              <a:t>i.e</a:t>
            </a:r>
            <a:r>
              <a:rPr lang="en-US" dirty="0"/>
              <a:t> ZF=1 or SF=OF.</a:t>
            </a:r>
          </a:p>
          <a:p>
            <a:pPr algn="just"/>
            <a:endParaRPr lang="en-US" dirty="0"/>
          </a:p>
          <a:p>
            <a:endParaRPr lang="en-IN" dirty="0"/>
          </a:p>
        </p:txBody>
      </p:sp>
    </p:spTree>
    <p:extLst>
      <p:ext uri="{BB962C8B-B14F-4D97-AF65-F5344CB8AC3E}">
        <p14:creationId xmlns:p14="http://schemas.microsoft.com/office/powerpoint/2010/main" val="1972155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4B8B-ED79-6D5B-A28F-74D3CE6C834D}"/>
              </a:ext>
            </a:extLst>
          </p:cNvPr>
          <p:cNvSpPr>
            <a:spLocks noGrp="1"/>
          </p:cNvSpPr>
          <p:nvPr>
            <p:ph type="title"/>
          </p:nvPr>
        </p:nvSpPr>
        <p:spPr>
          <a:xfrm>
            <a:off x="139149" y="109331"/>
            <a:ext cx="11214652" cy="924339"/>
          </a:xfrm>
        </p:spPr>
        <p:txBody>
          <a:bodyPr>
            <a:normAutofit/>
          </a:bodyPr>
          <a:lstStyle/>
          <a:p>
            <a:r>
              <a:rPr lang="en-US" sz="2800" b="1" dirty="0">
                <a:solidFill>
                  <a:srgbClr val="C00000"/>
                </a:solidFill>
              </a:rPr>
              <a:t>PROGRAM  TRANSFER INSTRUCTIONS (BRANCH AND LOOP INSTRUCTIONS)</a:t>
            </a:r>
            <a:endParaRPr lang="en-IN" sz="2800" dirty="0"/>
          </a:p>
        </p:txBody>
      </p:sp>
      <p:sp>
        <p:nvSpPr>
          <p:cNvPr id="3" name="Content Placeholder 2">
            <a:extLst>
              <a:ext uri="{FF2B5EF4-FFF2-40B4-BE49-F238E27FC236}">
                <a16:creationId xmlns:a16="http://schemas.microsoft.com/office/drawing/2014/main" id="{91C79641-CD6C-8085-C1A5-9F5A890C0CC8}"/>
              </a:ext>
            </a:extLst>
          </p:cNvPr>
          <p:cNvSpPr>
            <a:spLocks noGrp="1"/>
          </p:cNvSpPr>
          <p:nvPr>
            <p:ph idx="1"/>
          </p:nvPr>
        </p:nvSpPr>
        <p:spPr>
          <a:xfrm>
            <a:off x="139148" y="1222513"/>
            <a:ext cx="11608904" cy="5377070"/>
          </a:xfrm>
        </p:spPr>
        <p:txBody>
          <a:bodyPr>
            <a:normAutofit fontScale="92500" lnSpcReduction="20000"/>
          </a:bodyPr>
          <a:lstStyle/>
          <a:p>
            <a:r>
              <a:rPr lang="fr-FR" b="1" dirty="0" err="1">
                <a:solidFill>
                  <a:srgbClr val="C00000"/>
                </a:solidFill>
              </a:rPr>
              <a:t>Conditional</a:t>
            </a:r>
            <a:r>
              <a:rPr lang="fr-FR" b="1" dirty="0">
                <a:solidFill>
                  <a:srgbClr val="C00000"/>
                </a:solidFill>
              </a:rPr>
              <a:t> Transfer instructions</a:t>
            </a:r>
          </a:p>
          <a:p>
            <a:pPr algn="just"/>
            <a:r>
              <a:rPr lang="en-US" b="1" dirty="0"/>
              <a:t>JL/JNGE − </a:t>
            </a:r>
            <a:r>
              <a:rPr lang="en-US" dirty="0"/>
              <a:t>Used to jump if less than/not greater than/equal instruction satisfies. </a:t>
            </a:r>
            <a:r>
              <a:rPr lang="en-US" dirty="0" err="1"/>
              <a:t>i.e</a:t>
            </a:r>
            <a:r>
              <a:rPr lang="en-US" dirty="0"/>
              <a:t> SF≠OF</a:t>
            </a:r>
          </a:p>
          <a:p>
            <a:pPr algn="just"/>
            <a:r>
              <a:rPr lang="en-US" b="1" dirty="0"/>
              <a:t>JLE/JNG − </a:t>
            </a:r>
            <a:r>
              <a:rPr lang="en-US" dirty="0"/>
              <a:t>Used to jump if less than/equal/if not greater than instruction satisfies. SF≠OF and ZF=1.</a:t>
            </a:r>
          </a:p>
          <a:p>
            <a:pPr algn="just"/>
            <a:r>
              <a:rPr lang="en-US" b="1" dirty="0"/>
              <a:t>JNC	− </a:t>
            </a:r>
            <a:r>
              <a:rPr lang="en-US" dirty="0"/>
              <a:t>Used to jump if no carry flag (CF = 0)</a:t>
            </a:r>
          </a:p>
          <a:p>
            <a:pPr algn="just"/>
            <a:r>
              <a:rPr lang="en-US" b="1" dirty="0"/>
              <a:t>JNE/JNZ − </a:t>
            </a:r>
            <a:r>
              <a:rPr lang="en-US" dirty="0"/>
              <a:t>Used to jump if not equal/zero flag ZF = 0</a:t>
            </a:r>
          </a:p>
          <a:p>
            <a:pPr algn="just"/>
            <a:r>
              <a:rPr lang="en-US" b="1" dirty="0"/>
              <a:t>JNO 	− </a:t>
            </a:r>
            <a:r>
              <a:rPr lang="en-US" dirty="0"/>
              <a:t>Used to jump if no overflow flag OF = 0</a:t>
            </a:r>
          </a:p>
          <a:p>
            <a:pPr algn="just"/>
            <a:r>
              <a:rPr lang="en-US" b="1" dirty="0"/>
              <a:t>JNP/JPO − </a:t>
            </a:r>
            <a:r>
              <a:rPr lang="en-US" dirty="0"/>
              <a:t>Used to jump if not parity/parity odd PF = 0</a:t>
            </a:r>
          </a:p>
          <a:p>
            <a:pPr algn="just"/>
            <a:r>
              <a:rPr lang="en-US" b="1" dirty="0"/>
              <a:t>JNS 	− </a:t>
            </a:r>
            <a:r>
              <a:rPr lang="en-US" dirty="0"/>
              <a:t>Used to jump if not sign SF = 0</a:t>
            </a:r>
          </a:p>
          <a:p>
            <a:pPr algn="just"/>
            <a:r>
              <a:rPr lang="en-US" b="1" dirty="0"/>
              <a:t>JO− </a:t>
            </a:r>
            <a:r>
              <a:rPr lang="en-US" dirty="0"/>
              <a:t>Used to jump if overflow flag OF = 1</a:t>
            </a:r>
          </a:p>
          <a:p>
            <a:pPr algn="just"/>
            <a:r>
              <a:rPr lang="en-US" b="1" dirty="0"/>
              <a:t>JP/JPE− </a:t>
            </a:r>
            <a:r>
              <a:rPr lang="en-US" dirty="0"/>
              <a:t>Used to jump if parity/parity even PF = 1</a:t>
            </a:r>
          </a:p>
          <a:p>
            <a:pPr algn="just"/>
            <a:r>
              <a:rPr lang="en-US" b="1" dirty="0"/>
              <a:t>JS− </a:t>
            </a:r>
            <a:r>
              <a:rPr lang="en-US" dirty="0"/>
              <a:t>Used to jump if sign flag SF = 1</a:t>
            </a:r>
          </a:p>
          <a:p>
            <a:endParaRPr lang="en-IN" dirty="0"/>
          </a:p>
        </p:txBody>
      </p:sp>
    </p:spTree>
    <p:extLst>
      <p:ext uri="{BB962C8B-B14F-4D97-AF65-F5344CB8AC3E}">
        <p14:creationId xmlns:p14="http://schemas.microsoft.com/office/powerpoint/2010/main" val="2300372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F7FA7-0CDC-74A8-277D-33B78F5146FE}"/>
              </a:ext>
            </a:extLst>
          </p:cNvPr>
          <p:cNvSpPr>
            <a:spLocks noGrp="1"/>
          </p:cNvSpPr>
          <p:nvPr>
            <p:ph type="title"/>
          </p:nvPr>
        </p:nvSpPr>
        <p:spPr>
          <a:xfrm>
            <a:off x="208722" y="139149"/>
            <a:ext cx="11145078" cy="735494"/>
          </a:xfrm>
        </p:spPr>
        <p:txBody>
          <a:bodyPr/>
          <a:lstStyle/>
          <a:p>
            <a:r>
              <a:rPr lang="en-IN" dirty="0"/>
              <a:t>Addressing Modes</a:t>
            </a:r>
          </a:p>
        </p:txBody>
      </p:sp>
      <p:pic>
        <p:nvPicPr>
          <p:cNvPr id="7" name="Content Placeholder 6">
            <a:extLst>
              <a:ext uri="{FF2B5EF4-FFF2-40B4-BE49-F238E27FC236}">
                <a16:creationId xmlns:a16="http://schemas.microsoft.com/office/drawing/2014/main" id="{A93465EE-8377-C6CA-E0CC-250D2CD1CE6E}"/>
              </a:ext>
            </a:extLst>
          </p:cNvPr>
          <p:cNvPicPr>
            <a:picLocks noGrp="1" noChangeAspect="1"/>
          </p:cNvPicPr>
          <p:nvPr>
            <p:ph idx="1"/>
          </p:nvPr>
        </p:nvPicPr>
        <p:blipFill>
          <a:blip r:embed="rId2"/>
          <a:stretch>
            <a:fillRect/>
          </a:stretch>
        </p:blipFill>
        <p:spPr>
          <a:xfrm>
            <a:off x="208722" y="874643"/>
            <a:ext cx="8587408" cy="5879708"/>
          </a:xfrm>
        </p:spPr>
      </p:pic>
    </p:spTree>
    <p:extLst>
      <p:ext uri="{BB962C8B-B14F-4D97-AF65-F5344CB8AC3E}">
        <p14:creationId xmlns:p14="http://schemas.microsoft.com/office/powerpoint/2010/main" val="14311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5981-3497-3A42-D1A5-3829A5AB730C}"/>
              </a:ext>
            </a:extLst>
          </p:cNvPr>
          <p:cNvSpPr>
            <a:spLocks noGrp="1"/>
          </p:cNvSpPr>
          <p:nvPr>
            <p:ph type="title"/>
          </p:nvPr>
        </p:nvSpPr>
        <p:spPr>
          <a:xfrm>
            <a:off x="-1" y="126610"/>
            <a:ext cx="11957539" cy="731519"/>
          </a:xfrm>
        </p:spPr>
        <p:txBody>
          <a:bodyPr>
            <a:normAutofit fontScale="90000"/>
          </a:bodyPr>
          <a:lstStyle/>
          <a:p>
            <a:r>
              <a:rPr lang="en-US" sz="3200" b="1" dirty="0">
                <a:solidFill>
                  <a:srgbClr val="C00000"/>
                </a:solidFill>
              </a:rPr>
              <a:t>PROGRAM  TRANSFER INSTRUCTIONS (BRANCH AND LOOP INSTRUCTIONS)</a:t>
            </a:r>
            <a:endParaRPr lang="en-IN" sz="3200" dirty="0"/>
          </a:p>
        </p:txBody>
      </p:sp>
      <p:sp>
        <p:nvSpPr>
          <p:cNvPr id="3" name="Content Placeholder 2">
            <a:extLst>
              <a:ext uri="{FF2B5EF4-FFF2-40B4-BE49-F238E27FC236}">
                <a16:creationId xmlns:a16="http://schemas.microsoft.com/office/drawing/2014/main" id="{DCA2D1B9-4DC2-0C5E-256C-48612F8F0FDE}"/>
              </a:ext>
            </a:extLst>
          </p:cNvPr>
          <p:cNvSpPr>
            <a:spLocks noGrp="1"/>
          </p:cNvSpPr>
          <p:nvPr>
            <p:ph idx="1"/>
          </p:nvPr>
        </p:nvSpPr>
        <p:spPr>
          <a:xfrm>
            <a:off x="393895" y="1223889"/>
            <a:ext cx="10959905" cy="4953074"/>
          </a:xfrm>
        </p:spPr>
        <p:txBody>
          <a:bodyPr/>
          <a:lstStyle/>
          <a:p>
            <a:pPr algn="just"/>
            <a:r>
              <a:rPr lang="en-US" b="1" dirty="0"/>
              <a:t>LOOPE/LOOPZ − </a:t>
            </a:r>
            <a:r>
              <a:rPr lang="en-US" dirty="0"/>
              <a:t>Used to loop a group of instructions while 			 ZF = 1 / CX = 0</a:t>
            </a:r>
          </a:p>
          <a:p>
            <a:pPr algn="just"/>
            <a:r>
              <a:rPr lang="en-US" b="1" dirty="0"/>
              <a:t>LOOPNE/LOOPNZ − </a:t>
            </a:r>
            <a:r>
              <a:rPr lang="en-US" dirty="0"/>
              <a:t>Used to loop a group of instructions 			while ZF = 0 / CX = 0</a:t>
            </a:r>
          </a:p>
          <a:p>
            <a:pPr algn="just"/>
            <a:r>
              <a:rPr lang="en-US" b="1" dirty="0"/>
              <a:t>JCXZ − </a:t>
            </a:r>
            <a:r>
              <a:rPr lang="en-US" dirty="0"/>
              <a:t>Used to jump to the provided address if CX = 0</a:t>
            </a:r>
          </a:p>
          <a:p>
            <a:endParaRPr lang="en-IN" dirty="0"/>
          </a:p>
        </p:txBody>
      </p:sp>
    </p:spTree>
    <p:extLst>
      <p:ext uri="{BB962C8B-B14F-4D97-AF65-F5344CB8AC3E}">
        <p14:creationId xmlns:p14="http://schemas.microsoft.com/office/powerpoint/2010/main" val="610920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CB3C-E3BF-E94A-6B06-26842648093B}"/>
              </a:ext>
            </a:extLst>
          </p:cNvPr>
          <p:cNvSpPr>
            <a:spLocks noGrp="1"/>
          </p:cNvSpPr>
          <p:nvPr>
            <p:ph type="title"/>
          </p:nvPr>
        </p:nvSpPr>
        <p:spPr>
          <a:xfrm>
            <a:off x="178904" y="69575"/>
            <a:ext cx="11174896" cy="954155"/>
          </a:xfrm>
        </p:spPr>
        <p:txBody>
          <a:bodyPr/>
          <a:lstStyle/>
          <a:p>
            <a:r>
              <a:rPr lang="en-US" b="1" dirty="0">
                <a:solidFill>
                  <a:srgbClr val="C00000"/>
                </a:solidFill>
              </a:rPr>
              <a:t>FLAG MANIPULATION INSTRUCTIONS</a:t>
            </a:r>
            <a:endParaRPr lang="en-IN" dirty="0"/>
          </a:p>
        </p:txBody>
      </p:sp>
      <p:sp>
        <p:nvSpPr>
          <p:cNvPr id="3" name="Content Placeholder 2">
            <a:extLst>
              <a:ext uri="{FF2B5EF4-FFF2-40B4-BE49-F238E27FC236}">
                <a16:creationId xmlns:a16="http://schemas.microsoft.com/office/drawing/2014/main" id="{6C655DAB-76AA-41A0-AB8A-06B3952E96E5}"/>
              </a:ext>
            </a:extLst>
          </p:cNvPr>
          <p:cNvSpPr>
            <a:spLocks noGrp="1"/>
          </p:cNvSpPr>
          <p:nvPr>
            <p:ph idx="1"/>
          </p:nvPr>
        </p:nvSpPr>
        <p:spPr>
          <a:xfrm>
            <a:off x="178904" y="1023730"/>
            <a:ext cx="11618844" cy="5645427"/>
          </a:xfrm>
        </p:spPr>
        <p:txBody>
          <a:bodyPr/>
          <a:lstStyle/>
          <a:p>
            <a:pPr algn="just">
              <a:buNone/>
            </a:pPr>
            <a:r>
              <a:rPr lang="en-US" dirty="0"/>
              <a:t>These instructions are used to control the processor action by setting/resetting the flag values.</a:t>
            </a:r>
          </a:p>
          <a:p>
            <a:pPr algn="just"/>
            <a:r>
              <a:rPr lang="en-US" b="1" dirty="0"/>
              <a:t>STC − </a:t>
            </a:r>
            <a:r>
              <a:rPr lang="en-US" dirty="0"/>
              <a:t>Used to set carry flag CF to 1</a:t>
            </a:r>
          </a:p>
          <a:p>
            <a:pPr algn="just"/>
            <a:r>
              <a:rPr lang="en-US" b="1" dirty="0"/>
              <a:t>CLC − </a:t>
            </a:r>
            <a:r>
              <a:rPr lang="en-US" dirty="0"/>
              <a:t>Used to clear/reset carry flag CF to 0</a:t>
            </a:r>
          </a:p>
          <a:p>
            <a:pPr algn="just"/>
            <a:r>
              <a:rPr lang="en-US" b="1" dirty="0"/>
              <a:t>CMC − </a:t>
            </a:r>
            <a:r>
              <a:rPr lang="en-US" dirty="0"/>
              <a:t>Used to put complement at the state of carry flag CF.</a:t>
            </a:r>
          </a:p>
          <a:p>
            <a:pPr algn="just"/>
            <a:r>
              <a:rPr lang="en-US" b="1" dirty="0"/>
              <a:t>STD − </a:t>
            </a:r>
            <a:r>
              <a:rPr lang="en-US" dirty="0"/>
              <a:t>Used to set the direction flag DF to 1</a:t>
            </a:r>
          </a:p>
          <a:p>
            <a:pPr algn="just"/>
            <a:r>
              <a:rPr lang="en-US" b="1" dirty="0"/>
              <a:t>CLD − </a:t>
            </a:r>
            <a:r>
              <a:rPr lang="en-US" dirty="0"/>
              <a:t>Used to clear/reset the direction flag DF to 0</a:t>
            </a:r>
          </a:p>
          <a:p>
            <a:pPr algn="just"/>
            <a:r>
              <a:rPr lang="en-US" b="1" dirty="0"/>
              <a:t>STI − </a:t>
            </a:r>
            <a:r>
              <a:rPr lang="en-US" dirty="0"/>
              <a:t>Used to set the interrupt enable flag to 1, i.e., enable INTR input.</a:t>
            </a:r>
          </a:p>
          <a:p>
            <a:pPr algn="just"/>
            <a:r>
              <a:rPr lang="en-US" b="1" dirty="0"/>
              <a:t>CLI − </a:t>
            </a:r>
            <a:r>
              <a:rPr lang="en-US" dirty="0"/>
              <a:t>Used to clear the interrupt enable flag to 0, i.e., disable INTR input.</a:t>
            </a:r>
          </a:p>
          <a:p>
            <a:endParaRPr lang="en-IN" dirty="0"/>
          </a:p>
        </p:txBody>
      </p:sp>
    </p:spTree>
    <p:extLst>
      <p:ext uri="{BB962C8B-B14F-4D97-AF65-F5344CB8AC3E}">
        <p14:creationId xmlns:p14="http://schemas.microsoft.com/office/powerpoint/2010/main" val="2242008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268EF-F25D-F12B-9473-5B35DFC88999}"/>
              </a:ext>
            </a:extLst>
          </p:cNvPr>
          <p:cNvSpPr>
            <a:spLocks noGrp="1"/>
          </p:cNvSpPr>
          <p:nvPr>
            <p:ph type="title"/>
          </p:nvPr>
        </p:nvSpPr>
        <p:spPr>
          <a:xfrm>
            <a:off x="178904" y="109331"/>
            <a:ext cx="11174896" cy="844826"/>
          </a:xfrm>
        </p:spPr>
        <p:txBody>
          <a:bodyPr>
            <a:normAutofit fontScale="90000"/>
          </a:bodyPr>
          <a:lstStyle/>
          <a:p>
            <a:r>
              <a:rPr lang="en-US" b="1" dirty="0">
                <a:solidFill>
                  <a:srgbClr val="C00000"/>
                </a:solidFill>
              </a:rPr>
              <a:t>Machine Control Instructions </a:t>
            </a:r>
            <a:br>
              <a:rPr lang="en-IN" dirty="0"/>
            </a:br>
            <a:endParaRPr lang="en-IN" dirty="0"/>
          </a:p>
        </p:txBody>
      </p:sp>
      <p:sp>
        <p:nvSpPr>
          <p:cNvPr id="3" name="Content Placeholder 2">
            <a:extLst>
              <a:ext uri="{FF2B5EF4-FFF2-40B4-BE49-F238E27FC236}">
                <a16:creationId xmlns:a16="http://schemas.microsoft.com/office/drawing/2014/main" id="{47F6BE5B-B3A1-CBB7-3599-0FBF04A9AFD2}"/>
              </a:ext>
            </a:extLst>
          </p:cNvPr>
          <p:cNvSpPr>
            <a:spLocks noGrp="1"/>
          </p:cNvSpPr>
          <p:nvPr>
            <p:ph idx="1"/>
          </p:nvPr>
        </p:nvSpPr>
        <p:spPr>
          <a:xfrm>
            <a:off x="288235" y="954157"/>
            <a:ext cx="11589026" cy="5794512"/>
          </a:xfrm>
        </p:spPr>
        <p:txBody>
          <a:bodyPr>
            <a:normAutofit fontScale="85000" lnSpcReduction="20000"/>
          </a:bodyPr>
          <a:lstStyle/>
          <a:p>
            <a:pPr algn="just">
              <a:buNone/>
            </a:pPr>
            <a:r>
              <a:rPr lang="en-US" b="1" dirty="0"/>
              <a:t>1. HLT instruction </a:t>
            </a:r>
          </a:p>
          <a:p>
            <a:pPr algn="just"/>
            <a:r>
              <a:rPr lang="en-US" dirty="0"/>
              <a:t>The HLT instruction will cause the 8086 microprocessor to enter a halt state. The processor gets out of this Halt signal upon an interrupt signal in INTR pin/NMI pin or a reset signal on RESET input. </a:t>
            </a:r>
          </a:p>
          <a:p>
            <a:pPr algn="just">
              <a:buNone/>
            </a:pPr>
            <a:r>
              <a:rPr lang="en-US" b="1" dirty="0"/>
              <a:t>2. WAIT instruction </a:t>
            </a:r>
          </a:p>
          <a:p>
            <a:pPr algn="just"/>
            <a:r>
              <a:rPr lang="en-US" dirty="0"/>
              <a:t>When this instruction is executed, the 8086 holds its operation with the current status till the logic level on TEST` pin goes low. Once TEST` pin goes low it continues its execution.</a:t>
            </a:r>
          </a:p>
          <a:p>
            <a:pPr marL="0" indent="0" algn="just">
              <a:buNone/>
            </a:pPr>
            <a:r>
              <a:rPr lang="en-US" b="1" dirty="0"/>
              <a:t>3. ESC instruction </a:t>
            </a:r>
          </a:p>
          <a:p>
            <a:pPr algn="just"/>
            <a:r>
              <a:rPr lang="en-US" dirty="0"/>
              <a:t>This instruction is used to free the BUS for external master like coprocessor/peripheral devices. </a:t>
            </a:r>
          </a:p>
          <a:p>
            <a:pPr algn="just">
              <a:buNone/>
            </a:pPr>
            <a:r>
              <a:rPr lang="en-US" b="1" dirty="0"/>
              <a:t>4. LOCK instruction </a:t>
            </a:r>
          </a:p>
          <a:p>
            <a:pPr algn="just"/>
            <a:r>
              <a:rPr lang="en-US" dirty="0"/>
              <a:t>LOCK Instruction is given as prefix in the case when a processor needs exclusive access of the system bus for a particular instruction. It affects no flags. </a:t>
            </a:r>
          </a:p>
          <a:p>
            <a:pPr algn="just">
              <a:buNone/>
            </a:pPr>
            <a:r>
              <a:rPr lang="en-US" b="1" dirty="0"/>
              <a:t>5. NOP instruction </a:t>
            </a:r>
          </a:p>
          <a:p>
            <a:pPr algn="just"/>
            <a:r>
              <a:rPr lang="en-US" dirty="0"/>
              <a:t>When the NOP instruction is executed, no operation is done till 4 clock cycles except for incrementing the IP by 1. NOP affects no flags. </a:t>
            </a:r>
          </a:p>
          <a:p>
            <a:pPr marL="0" indent="0">
              <a:buNone/>
            </a:pPr>
            <a:endParaRPr lang="en-IN" dirty="0"/>
          </a:p>
        </p:txBody>
      </p:sp>
    </p:spTree>
    <p:extLst>
      <p:ext uri="{BB962C8B-B14F-4D97-AF65-F5344CB8AC3E}">
        <p14:creationId xmlns:p14="http://schemas.microsoft.com/office/powerpoint/2010/main" val="1242856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4E38-B304-3F9F-2B68-094B381A01C1}"/>
              </a:ext>
            </a:extLst>
          </p:cNvPr>
          <p:cNvSpPr>
            <a:spLocks noGrp="1"/>
          </p:cNvSpPr>
          <p:nvPr>
            <p:ph type="title"/>
          </p:nvPr>
        </p:nvSpPr>
        <p:spPr>
          <a:xfrm>
            <a:off x="188842" y="99391"/>
            <a:ext cx="11164957" cy="815009"/>
          </a:xfrm>
        </p:spPr>
        <p:txBody>
          <a:bodyPr/>
          <a:lstStyle/>
          <a:p>
            <a:r>
              <a:rPr lang="en-US" b="1" dirty="0"/>
              <a:t>Assembler Directives(Pseudo Opcodes)</a:t>
            </a:r>
            <a:endParaRPr lang="en-IN" b="1" dirty="0"/>
          </a:p>
        </p:txBody>
      </p:sp>
      <p:sp>
        <p:nvSpPr>
          <p:cNvPr id="3" name="Content Placeholder 2">
            <a:extLst>
              <a:ext uri="{FF2B5EF4-FFF2-40B4-BE49-F238E27FC236}">
                <a16:creationId xmlns:a16="http://schemas.microsoft.com/office/drawing/2014/main" id="{B24D195E-0858-0ECC-5D19-8F753E559552}"/>
              </a:ext>
            </a:extLst>
          </p:cNvPr>
          <p:cNvSpPr>
            <a:spLocks noGrp="1"/>
          </p:cNvSpPr>
          <p:nvPr>
            <p:ph idx="1"/>
          </p:nvPr>
        </p:nvSpPr>
        <p:spPr>
          <a:xfrm>
            <a:off x="268357" y="1172817"/>
            <a:ext cx="11807686" cy="5426766"/>
          </a:xfrm>
        </p:spPr>
        <p:txBody>
          <a:bodyPr/>
          <a:lstStyle/>
          <a:p>
            <a:r>
              <a:rPr lang="en-US" dirty="0"/>
              <a:t>Assembler directives are </a:t>
            </a:r>
            <a:r>
              <a:rPr lang="en-US" b="1" dirty="0"/>
              <a:t>the Instructions to the Assembler</a:t>
            </a:r>
            <a:r>
              <a:rPr lang="en-US" dirty="0"/>
              <a:t>, regarding the program being executed also called ‘</a:t>
            </a:r>
            <a:r>
              <a:rPr lang="en-US" b="1" dirty="0"/>
              <a:t>pseudo instructions</a:t>
            </a:r>
            <a:r>
              <a:rPr lang="en-US" dirty="0"/>
              <a:t>.</a:t>
            </a:r>
          </a:p>
          <a:p>
            <a:r>
              <a:rPr lang="en-US" dirty="0"/>
              <a:t>They </a:t>
            </a:r>
            <a:r>
              <a:rPr lang="en-US" b="1" dirty="0"/>
              <a:t>help in the organization of the program</a:t>
            </a:r>
            <a:r>
              <a:rPr lang="en-US" dirty="0"/>
              <a:t>.</a:t>
            </a:r>
          </a:p>
          <a:p>
            <a:r>
              <a:rPr lang="en-US" dirty="0"/>
              <a:t>No machine codes are generated for assembler directives.</a:t>
            </a:r>
          </a:p>
          <a:p>
            <a:pPr algn="just"/>
            <a:r>
              <a:rPr lang="en-US" dirty="0"/>
              <a:t>They are used to</a:t>
            </a:r>
          </a:p>
          <a:p>
            <a:pPr marL="457200" lvl="1" indent="0" algn="just">
              <a:buNone/>
            </a:pPr>
            <a:r>
              <a:rPr lang="en-US" dirty="0"/>
              <a:t>› specify the start and end of a program</a:t>
            </a:r>
          </a:p>
          <a:p>
            <a:pPr marL="457200" lvl="1" indent="0" algn="just">
              <a:buNone/>
            </a:pPr>
            <a:r>
              <a:rPr lang="en-US" dirty="0"/>
              <a:t>› attach value to variables</a:t>
            </a:r>
          </a:p>
          <a:p>
            <a:pPr marL="457200" lvl="1" indent="0" algn="just">
              <a:buNone/>
            </a:pPr>
            <a:r>
              <a:rPr lang="en-US" dirty="0"/>
              <a:t>› allocate storage locations to input/ output data</a:t>
            </a:r>
          </a:p>
          <a:p>
            <a:pPr marL="457200" lvl="1" indent="0" algn="just">
              <a:buNone/>
            </a:pPr>
            <a:r>
              <a:rPr lang="en-US" dirty="0"/>
              <a:t>› define start and end of segments, procedures, macros etc..</a:t>
            </a:r>
          </a:p>
          <a:p>
            <a:endParaRPr lang="en-IN" dirty="0"/>
          </a:p>
        </p:txBody>
      </p:sp>
    </p:spTree>
    <p:extLst>
      <p:ext uri="{BB962C8B-B14F-4D97-AF65-F5344CB8AC3E}">
        <p14:creationId xmlns:p14="http://schemas.microsoft.com/office/powerpoint/2010/main" val="2010441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5663-9C42-7293-3FEB-520A9BF48F67}"/>
              </a:ext>
            </a:extLst>
          </p:cNvPr>
          <p:cNvSpPr>
            <a:spLocks noGrp="1"/>
          </p:cNvSpPr>
          <p:nvPr>
            <p:ph type="title"/>
          </p:nvPr>
        </p:nvSpPr>
        <p:spPr>
          <a:xfrm>
            <a:off x="99391" y="99392"/>
            <a:ext cx="11254409" cy="964096"/>
          </a:xfrm>
        </p:spPr>
        <p:txBody>
          <a:bodyPr/>
          <a:lstStyle/>
          <a:p>
            <a:r>
              <a:rPr lang="en-US" dirty="0"/>
              <a:t>Assembler Directives(Pseudo Opcodes)</a:t>
            </a:r>
            <a:endParaRPr lang="en-IN" dirty="0"/>
          </a:p>
        </p:txBody>
      </p:sp>
      <p:sp>
        <p:nvSpPr>
          <p:cNvPr id="3" name="Content Placeholder 2">
            <a:extLst>
              <a:ext uri="{FF2B5EF4-FFF2-40B4-BE49-F238E27FC236}">
                <a16:creationId xmlns:a16="http://schemas.microsoft.com/office/drawing/2014/main" id="{151DDDCB-CFD5-ACCD-0AD4-0435E615B2FB}"/>
              </a:ext>
            </a:extLst>
          </p:cNvPr>
          <p:cNvSpPr>
            <a:spLocks noGrp="1"/>
          </p:cNvSpPr>
          <p:nvPr>
            <p:ph idx="1"/>
          </p:nvPr>
        </p:nvSpPr>
        <p:spPr>
          <a:xfrm>
            <a:off x="99391" y="1152940"/>
            <a:ext cx="11254409" cy="5456582"/>
          </a:xfrm>
        </p:spPr>
        <p:txBody>
          <a:bodyPr>
            <a:normAutofit fontScale="85000" lnSpcReduction="20000"/>
          </a:bodyPr>
          <a:lstStyle/>
          <a:p>
            <a:pPr marL="0" indent="0" algn="just">
              <a:buNone/>
            </a:pPr>
            <a:r>
              <a:rPr lang="en-US" sz="2800" b="1" dirty="0"/>
              <a:t>ASSUME(ASSUME Logical segment name)</a:t>
            </a:r>
          </a:p>
          <a:p>
            <a:pPr algn="just"/>
            <a:r>
              <a:rPr lang="en-US" sz="2800" dirty="0"/>
              <a:t>Used to tell the assembler </a:t>
            </a:r>
            <a:r>
              <a:rPr lang="en-US" sz="2800" b="1" dirty="0"/>
              <a:t>the name of the logical segment it should use for a specified segment. </a:t>
            </a:r>
            <a:r>
              <a:rPr lang="en-US" sz="2800" dirty="0"/>
              <a:t>You must tell the assembler that what to assume for any segment you use in the program . Logical segments are given names using ASSUME directive.</a:t>
            </a:r>
          </a:p>
          <a:p>
            <a:pPr algn="just"/>
            <a:r>
              <a:rPr lang="en-US" sz="2800" b="1" dirty="0"/>
              <a:t>Example   </a:t>
            </a:r>
            <a:r>
              <a:rPr lang="en-US" sz="2800" dirty="0"/>
              <a:t>ASSUME CS: CODE</a:t>
            </a:r>
          </a:p>
          <a:p>
            <a:pPr algn="just">
              <a:buNone/>
            </a:pPr>
            <a:r>
              <a:rPr lang="en-US" sz="2800" dirty="0"/>
              <a:t>Tells the assembler that the instructions for the program are in segment named CODE.</a:t>
            </a:r>
          </a:p>
          <a:p>
            <a:pPr algn="just"/>
            <a:r>
              <a:rPr lang="en-US" sz="2800" b="1" dirty="0"/>
              <a:t>DB – Defined Byte - </a:t>
            </a:r>
            <a:r>
              <a:rPr lang="en-US" sz="2800" dirty="0"/>
              <a:t>Used to </a:t>
            </a:r>
            <a:r>
              <a:rPr lang="en-US" sz="2800" b="1" dirty="0"/>
              <a:t>declare a byte type variable </a:t>
            </a:r>
            <a:r>
              <a:rPr lang="en-US" sz="2800" dirty="0"/>
              <a:t>or to set aside one or more locations of type byte in memory.</a:t>
            </a:r>
          </a:p>
          <a:p>
            <a:pPr algn="just"/>
            <a:r>
              <a:rPr lang="en-US" sz="2800" b="1" dirty="0"/>
              <a:t>DW – Define Word -</a:t>
            </a:r>
            <a:r>
              <a:rPr lang="en-US" sz="2800" dirty="0"/>
              <a:t>Used to tell the assembler to define a variable type as word or reserve word in memory.</a:t>
            </a:r>
          </a:p>
          <a:p>
            <a:pPr algn="just"/>
            <a:r>
              <a:rPr lang="en-US" sz="2800" b="1" dirty="0"/>
              <a:t>DD – Define Double Word - </a:t>
            </a:r>
            <a:r>
              <a:rPr lang="en-US" sz="2800" dirty="0"/>
              <a:t>Used to declare a variable of type double word or to reserve a memory location which can be accessed as double word.</a:t>
            </a:r>
          </a:p>
          <a:p>
            <a:pPr algn="just"/>
            <a:r>
              <a:rPr lang="en-US" sz="2800" b="1" dirty="0"/>
              <a:t>DQ – Define Quadword - </a:t>
            </a:r>
            <a:r>
              <a:rPr lang="en-US" sz="2800" dirty="0"/>
              <a:t>Used to tell the assembler to declare the variable as 4 words of storage in memory.</a:t>
            </a:r>
          </a:p>
          <a:p>
            <a:pPr algn="just"/>
            <a:r>
              <a:rPr lang="en-US" sz="2800" b="1" dirty="0"/>
              <a:t>DT – Define Ten Bytes - </a:t>
            </a:r>
            <a:r>
              <a:rPr lang="en-US" sz="2800" dirty="0"/>
              <a:t>Used to tell the assembler to declare the variable which is 10 bytes in length or reserve 10 bytes of storage in memory.</a:t>
            </a:r>
          </a:p>
          <a:p>
            <a:endParaRPr lang="en-IN" dirty="0"/>
          </a:p>
        </p:txBody>
      </p:sp>
    </p:spTree>
    <p:extLst>
      <p:ext uri="{BB962C8B-B14F-4D97-AF65-F5344CB8AC3E}">
        <p14:creationId xmlns:p14="http://schemas.microsoft.com/office/powerpoint/2010/main" val="432502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7BD7-1146-7C45-3F3B-698212CE0068}"/>
              </a:ext>
            </a:extLst>
          </p:cNvPr>
          <p:cNvSpPr>
            <a:spLocks noGrp="1"/>
          </p:cNvSpPr>
          <p:nvPr>
            <p:ph type="title"/>
          </p:nvPr>
        </p:nvSpPr>
        <p:spPr>
          <a:xfrm>
            <a:off x="71021" y="79899"/>
            <a:ext cx="11282779" cy="887767"/>
          </a:xfrm>
        </p:spPr>
        <p:txBody>
          <a:bodyPr/>
          <a:lstStyle/>
          <a:p>
            <a:r>
              <a:rPr lang="en-US" dirty="0"/>
              <a:t>Assembler Directives(Pseudo Opcodes)</a:t>
            </a:r>
            <a:endParaRPr lang="en-IN" dirty="0"/>
          </a:p>
        </p:txBody>
      </p:sp>
      <p:sp>
        <p:nvSpPr>
          <p:cNvPr id="3" name="Content Placeholder 2">
            <a:extLst>
              <a:ext uri="{FF2B5EF4-FFF2-40B4-BE49-F238E27FC236}">
                <a16:creationId xmlns:a16="http://schemas.microsoft.com/office/drawing/2014/main" id="{DC411763-9EF3-A572-AC77-E5FB7428E6F2}"/>
              </a:ext>
            </a:extLst>
          </p:cNvPr>
          <p:cNvSpPr>
            <a:spLocks noGrp="1"/>
          </p:cNvSpPr>
          <p:nvPr>
            <p:ph idx="1"/>
          </p:nvPr>
        </p:nvSpPr>
        <p:spPr>
          <a:xfrm>
            <a:off x="1" y="1047565"/>
            <a:ext cx="11709646" cy="5730536"/>
          </a:xfrm>
        </p:spPr>
        <p:txBody>
          <a:bodyPr>
            <a:normAutofit/>
          </a:bodyPr>
          <a:lstStyle/>
          <a:p>
            <a:pPr algn="just"/>
            <a:r>
              <a:rPr lang="en-US" sz="2400" b="1" dirty="0"/>
              <a:t>DUP: U</a:t>
            </a:r>
            <a:r>
              <a:rPr lang="en-US" sz="2400" dirty="0"/>
              <a:t>sed to initialize several locations and to assign values to location</a:t>
            </a:r>
          </a:p>
          <a:p>
            <a:pPr marL="0" indent="0" algn="just">
              <a:buNone/>
            </a:pPr>
            <a:r>
              <a:rPr lang="fr-FR" sz="2400" dirty="0"/>
              <a:t>      </a:t>
            </a:r>
            <a:r>
              <a:rPr lang="fr-FR" sz="2400" dirty="0" err="1"/>
              <a:t>Eg:RES</a:t>
            </a:r>
            <a:r>
              <a:rPr lang="fr-FR" sz="2400" dirty="0"/>
              <a:t> DW 2 DUP(0) </a:t>
            </a:r>
            <a:endParaRPr lang="en-US" sz="2400" dirty="0"/>
          </a:p>
          <a:p>
            <a:pPr algn="just"/>
            <a:r>
              <a:rPr lang="en-US" sz="2400" b="1" dirty="0"/>
              <a:t>END – End the Program – </a:t>
            </a:r>
          </a:p>
          <a:p>
            <a:pPr algn="just"/>
            <a:endParaRPr lang="en-US" sz="2400" b="1" dirty="0"/>
          </a:p>
          <a:p>
            <a:pPr marL="0" indent="0" algn="just">
              <a:buNone/>
            </a:pPr>
            <a:endParaRPr lang="en-US" sz="2400" b="1" dirty="0"/>
          </a:p>
          <a:p>
            <a:pPr algn="just"/>
            <a:r>
              <a:rPr lang="en-US" sz="2400" b="1" dirty="0"/>
              <a:t>ENDP – </a:t>
            </a:r>
            <a:r>
              <a:rPr lang="en-US" sz="2400" dirty="0"/>
              <a:t>it is used to end the procedure . </a:t>
            </a:r>
            <a:r>
              <a:rPr lang="en-US" sz="2400" dirty="0" err="1"/>
              <a:t>Eg</a:t>
            </a:r>
            <a:r>
              <a:rPr lang="en-US" sz="2400" dirty="0"/>
              <a:t> :</a:t>
            </a:r>
          </a:p>
          <a:p>
            <a:pPr marL="0" indent="0" algn="just">
              <a:buNone/>
            </a:pPr>
            <a:endParaRPr lang="en-US" sz="2400" dirty="0"/>
          </a:p>
          <a:p>
            <a:pPr algn="just"/>
            <a:endParaRPr lang="en-US" sz="2400" b="1" dirty="0"/>
          </a:p>
          <a:p>
            <a:pPr algn="just"/>
            <a:r>
              <a:rPr lang="en-US" sz="2400" b="1" dirty="0"/>
              <a:t>ENDS – </a:t>
            </a:r>
            <a:r>
              <a:rPr lang="en-US" sz="2400" dirty="0"/>
              <a:t>Marks the end of a logical  segment.</a:t>
            </a:r>
          </a:p>
          <a:p>
            <a:endParaRPr lang="en-IN" dirty="0"/>
          </a:p>
        </p:txBody>
      </p:sp>
      <p:pic>
        <p:nvPicPr>
          <p:cNvPr id="5" name="Picture 4">
            <a:extLst>
              <a:ext uri="{FF2B5EF4-FFF2-40B4-BE49-F238E27FC236}">
                <a16:creationId xmlns:a16="http://schemas.microsoft.com/office/drawing/2014/main" id="{A348F987-5938-B992-D539-552DB00A7DBD}"/>
              </a:ext>
            </a:extLst>
          </p:cNvPr>
          <p:cNvPicPr>
            <a:picLocks noChangeAspect="1"/>
          </p:cNvPicPr>
          <p:nvPr/>
        </p:nvPicPr>
        <p:blipFill>
          <a:blip r:embed="rId2"/>
          <a:stretch>
            <a:fillRect/>
          </a:stretch>
        </p:blipFill>
        <p:spPr>
          <a:xfrm>
            <a:off x="71021" y="2310986"/>
            <a:ext cx="10289220" cy="466585"/>
          </a:xfrm>
          <a:prstGeom prst="rect">
            <a:avLst/>
          </a:prstGeom>
        </p:spPr>
      </p:pic>
      <p:pic>
        <p:nvPicPr>
          <p:cNvPr id="7" name="Picture 6">
            <a:extLst>
              <a:ext uri="{FF2B5EF4-FFF2-40B4-BE49-F238E27FC236}">
                <a16:creationId xmlns:a16="http://schemas.microsoft.com/office/drawing/2014/main" id="{5B822B6A-7078-9F15-17B8-5E2D827556BA}"/>
              </a:ext>
            </a:extLst>
          </p:cNvPr>
          <p:cNvPicPr>
            <a:picLocks noChangeAspect="1"/>
          </p:cNvPicPr>
          <p:nvPr/>
        </p:nvPicPr>
        <p:blipFill>
          <a:blip r:embed="rId3"/>
          <a:stretch>
            <a:fillRect/>
          </a:stretch>
        </p:blipFill>
        <p:spPr>
          <a:xfrm>
            <a:off x="71021" y="2687211"/>
            <a:ext cx="11828016" cy="357131"/>
          </a:xfrm>
          <a:prstGeom prst="rect">
            <a:avLst/>
          </a:prstGeom>
        </p:spPr>
      </p:pic>
      <p:pic>
        <p:nvPicPr>
          <p:cNvPr id="9" name="Picture 8">
            <a:extLst>
              <a:ext uri="{FF2B5EF4-FFF2-40B4-BE49-F238E27FC236}">
                <a16:creationId xmlns:a16="http://schemas.microsoft.com/office/drawing/2014/main" id="{1A432671-F066-D65C-FF12-D5B2EA1C1EF4}"/>
              </a:ext>
            </a:extLst>
          </p:cNvPr>
          <p:cNvPicPr>
            <a:picLocks noChangeAspect="1"/>
          </p:cNvPicPr>
          <p:nvPr/>
        </p:nvPicPr>
        <p:blipFill>
          <a:blip r:embed="rId4"/>
          <a:stretch>
            <a:fillRect/>
          </a:stretch>
        </p:blipFill>
        <p:spPr>
          <a:xfrm>
            <a:off x="2238652" y="3746377"/>
            <a:ext cx="2190120" cy="1003433"/>
          </a:xfrm>
          <a:prstGeom prst="rect">
            <a:avLst/>
          </a:prstGeom>
        </p:spPr>
      </p:pic>
      <p:pic>
        <p:nvPicPr>
          <p:cNvPr id="11" name="Picture 10">
            <a:extLst>
              <a:ext uri="{FF2B5EF4-FFF2-40B4-BE49-F238E27FC236}">
                <a16:creationId xmlns:a16="http://schemas.microsoft.com/office/drawing/2014/main" id="{B4CD76ED-E5ED-49CA-5AA3-FEFFC4C4192A}"/>
              </a:ext>
            </a:extLst>
          </p:cNvPr>
          <p:cNvPicPr>
            <a:picLocks noChangeAspect="1"/>
          </p:cNvPicPr>
          <p:nvPr/>
        </p:nvPicPr>
        <p:blipFill>
          <a:blip r:embed="rId5"/>
          <a:stretch>
            <a:fillRect/>
          </a:stretch>
        </p:blipFill>
        <p:spPr>
          <a:xfrm>
            <a:off x="2405848" y="5114959"/>
            <a:ext cx="3448974" cy="1663142"/>
          </a:xfrm>
          <a:prstGeom prst="rect">
            <a:avLst/>
          </a:prstGeom>
        </p:spPr>
      </p:pic>
    </p:spTree>
    <p:extLst>
      <p:ext uri="{BB962C8B-B14F-4D97-AF65-F5344CB8AC3E}">
        <p14:creationId xmlns:p14="http://schemas.microsoft.com/office/powerpoint/2010/main" val="37529026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F5CC7-6956-BAF3-7CA1-EC623AC2D693}"/>
              </a:ext>
            </a:extLst>
          </p:cNvPr>
          <p:cNvSpPr>
            <a:spLocks noGrp="1"/>
          </p:cNvSpPr>
          <p:nvPr>
            <p:ph type="title"/>
          </p:nvPr>
        </p:nvSpPr>
        <p:spPr>
          <a:xfrm>
            <a:off x="1" y="62145"/>
            <a:ext cx="11353800" cy="710212"/>
          </a:xfrm>
        </p:spPr>
        <p:txBody>
          <a:bodyPr/>
          <a:lstStyle/>
          <a:p>
            <a:r>
              <a:rPr lang="en-US" dirty="0"/>
              <a:t>Assembler Directives(Pseudo Opcodes)</a:t>
            </a:r>
            <a:endParaRPr lang="en-IN" dirty="0"/>
          </a:p>
        </p:txBody>
      </p:sp>
      <p:sp>
        <p:nvSpPr>
          <p:cNvPr id="3" name="Content Placeholder 2">
            <a:extLst>
              <a:ext uri="{FF2B5EF4-FFF2-40B4-BE49-F238E27FC236}">
                <a16:creationId xmlns:a16="http://schemas.microsoft.com/office/drawing/2014/main" id="{7E094C8B-CBC0-1662-06EB-EEF48AAEC884}"/>
              </a:ext>
            </a:extLst>
          </p:cNvPr>
          <p:cNvSpPr>
            <a:spLocks noGrp="1"/>
          </p:cNvSpPr>
          <p:nvPr>
            <p:ph idx="1"/>
          </p:nvPr>
        </p:nvSpPr>
        <p:spPr>
          <a:xfrm>
            <a:off x="248575" y="1056443"/>
            <a:ext cx="11647503" cy="5628442"/>
          </a:xfrm>
        </p:spPr>
        <p:txBody>
          <a:bodyPr/>
          <a:lstStyle/>
          <a:p>
            <a:pPr algn="just"/>
            <a:r>
              <a:rPr lang="en-US" sz="2800" b="1" dirty="0"/>
              <a:t>EQU – EQUATE - </a:t>
            </a:r>
            <a:r>
              <a:rPr lang="en-US" sz="2800" dirty="0"/>
              <a:t>Used to assign label with a value or symbol. It is used to reduce the recurrence of values or constants in a program.</a:t>
            </a:r>
          </a:p>
          <a:p>
            <a:pPr algn="just"/>
            <a:endParaRPr lang="en-US" sz="2800" dirty="0"/>
          </a:p>
          <a:p>
            <a:pPr marL="0" indent="0" algn="just">
              <a:buNone/>
            </a:pPr>
            <a:endParaRPr lang="en-US" b="1" dirty="0"/>
          </a:p>
          <a:p>
            <a:pPr algn="just"/>
            <a:r>
              <a:rPr lang="en-US" sz="2800" b="1" dirty="0"/>
              <a:t>EVEN – Align On Even Memory Address - </a:t>
            </a:r>
            <a:r>
              <a:rPr lang="en-US" sz="2800" dirty="0"/>
              <a:t>Tells the assembler to increment the location counter to the next even address if it is not already at an even address.</a:t>
            </a:r>
          </a:p>
          <a:p>
            <a:pPr algn="just"/>
            <a:endParaRPr lang="en-US" sz="2800" dirty="0"/>
          </a:p>
          <a:p>
            <a:endParaRPr lang="en-IN" dirty="0"/>
          </a:p>
        </p:txBody>
      </p:sp>
      <p:pic>
        <p:nvPicPr>
          <p:cNvPr id="5" name="Picture 4">
            <a:extLst>
              <a:ext uri="{FF2B5EF4-FFF2-40B4-BE49-F238E27FC236}">
                <a16:creationId xmlns:a16="http://schemas.microsoft.com/office/drawing/2014/main" id="{CF2A916A-57FF-E352-AC35-507C9BB13355}"/>
              </a:ext>
            </a:extLst>
          </p:cNvPr>
          <p:cNvPicPr>
            <a:picLocks noChangeAspect="1"/>
          </p:cNvPicPr>
          <p:nvPr/>
        </p:nvPicPr>
        <p:blipFill>
          <a:blip r:embed="rId2"/>
          <a:stretch>
            <a:fillRect/>
          </a:stretch>
        </p:blipFill>
        <p:spPr>
          <a:xfrm>
            <a:off x="2644204" y="2034650"/>
            <a:ext cx="4524375" cy="800100"/>
          </a:xfrm>
          <a:prstGeom prst="rect">
            <a:avLst/>
          </a:prstGeom>
        </p:spPr>
      </p:pic>
      <p:pic>
        <p:nvPicPr>
          <p:cNvPr id="7" name="Picture 6">
            <a:extLst>
              <a:ext uri="{FF2B5EF4-FFF2-40B4-BE49-F238E27FC236}">
                <a16:creationId xmlns:a16="http://schemas.microsoft.com/office/drawing/2014/main" id="{E7A4F2E8-CB0B-575C-AA29-B9B7FE0B9001}"/>
              </a:ext>
            </a:extLst>
          </p:cNvPr>
          <p:cNvPicPr>
            <a:picLocks noChangeAspect="1"/>
          </p:cNvPicPr>
          <p:nvPr/>
        </p:nvPicPr>
        <p:blipFill>
          <a:blip r:embed="rId3"/>
          <a:stretch>
            <a:fillRect/>
          </a:stretch>
        </p:blipFill>
        <p:spPr>
          <a:xfrm>
            <a:off x="295921" y="4209943"/>
            <a:ext cx="11342704" cy="717892"/>
          </a:xfrm>
          <a:prstGeom prst="rect">
            <a:avLst/>
          </a:prstGeom>
        </p:spPr>
      </p:pic>
      <p:pic>
        <p:nvPicPr>
          <p:cNvPr id="9" name="Picture 8">
            <a:extLst>
              <a:ext uri="{FF2B5EF4-FFF2-40B4-BE49-F238E27FC236}">
                <a16:creationId xmlns:a16="http://schemas.microsoft.com/office/drawing/2014/main" id="{DCECCD4A-A77D-D195-6A9A-5F44535D1A2A}"/>
              </a:ext>
            </a:extLst>
          </p:cNvPr>
          <p:cNvPicPr>
            <a:picLocks noChangeAspect="1"/>
          </p:cNvPicPr>
          <p:nvPr/>
        </p:nvPicPr>
        <p:blipFill>
          <a:blip r:embed="rId4"/>
          <a:stretch>
            <a:fillRect/>
          </a:stretch>
        </p:blipFill>
        <p:spPr>
          <a:xfrm>
            <a:off x="124287" y="4927835"/>
            <a:ext cx="12051450" cy="407645"/>
          </a:xfrm>
          <a:prstGeom prst="rect">
            <a:avLst/>
          </a:prstGeom>
        </p:spPr>
      </p:pic>
    </p:spTree>
    <p:extLst>
      <p:ext uri="{BB962C8B-B14F-4D97-AF65-F5344CB8AC3E}">
        <p14:creationId xmlns:p14="http://schemas.microsoft.com/office/powerpoint/2010/main" val="2304543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BA1A8-388F-7D28-08BF-D330D939C10D}"/>
              </a:ext>
            </a:extLst>
          </p:cNvPr>
          <p:cNvSpPr>
            <a:spLocks noGrp="1"/>
          </p:cNvSpPr>
          <p:nvPr>
            <p:ph type="title"/>
          </p:nvPr>
        </p:nvSpPr>
        <p:spPr/>
        <p:txBody>
          <a:bodyPr/>
          <a:lstStyle/>
          <a:p>
            <a:r>
              <a:rPr lang="en-US" dirty="0"/>
              <a:t>Assembler Directives(Pseudo Opcodes)</a:t>
            </a:r>
            <a:endParaRPr lang="en-IN" dirty="0"/>
          </a:p>
        </p:txBody>
      </p:sp>
      <p:pic>
        <p:nvPicPr>
          <p:cNvPr id="5" name="Content Placeholder 4">
            <a:extLst>
              <a:ext uri="{FF2B5EF4-FFF2-40B4-BE49-F238E27FC236}">
                <a16:creationId xmlns:a16="http://schemas.microsoft.com/office/drawing/2014/main" id="{F5826262-D5A2-E0FC-5988-6C4962889AC8}"/>
              </a:ext>
            </a:extLst>
          </p:cNvPr>
          <p:cNvPicPr>
            <a:picLocks noGrp="1" noChangeAspect="1"/>
          </p:cNvPicPr>
          <p:nvPr>
            <p:ph idx="1"/>
          </p:nvPr>
        </p:nvPicPr>
        <p:blipFill>
          <a:blip r:embed="rId2"/>
          <a:stretch>
            <a:fillRect/>
          </a:stretch>
        </p:blipFill>
        <p:spPr>
          <a:xfrm>
            <a:off x="713912" y="4510033"/>
            <a:ext cx="10515600" cy="1486023"/>
          </a:xfrm>
        </p:spPr>
      </p:pic>
      <p:pic>
        <p:nvPicPr>
          <p:cNvPr id="6" name="Picture 5">
            <a:extLst>
              <a:ext uri="{FF2B5EF4-FFF2-40B4-BE49-F238E27FC236}">
                <a16:creationId xmlns:a16="http://schemas.microsoft.com/office/drawing/2014/main" id="{0EC0FC97-7349-AE65-03F6-340C22438393}"/>
              </a:ext>
            </a:extLst>
          </p:cNvPr>
          <p:cNvPicPr>
            <a:picLocks noChangeAspect="1"/>
          </p:cNvPicPr>
          <p:nvPr/>
        </p:nvPicPr>
        <p:blipFill>
          <a:blip r:embed="rId3"/>
          <a:stretch>
            <a:fillRect/>
          </a:stretch>
        </p:blipFill>
        <p:spPr>
          <a:xfrm>
            <a:off x="3573443" y="2046127"/>
            <a:ext cx="4605677" cy="2108623"/>
          </a:xfrm>
          <a:prstGeom prst="rect">
            <a:avLst/>
          </a:prstGeom>
        </p:spPr>
      </p:pic>
    </p:spTree>
    <p:extLst>
      <p:ext uri="{BB962C8B-B14F-4D97-AF65-F5344CB8AC3E}">
        <p14:creationId xmlns:p14="http://schemas.microsoft.com/office/powerpoint/2010/main" val="3916956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AB4B8-FE6E-4D73-9707-FB86F4D694E5}"/>
              </a:ext>
            </a:extLst>
          </p:cNvPr>
          <p:cNvSpPr>
            <a:spLocks noGrp="1"/>
          </p:cNvSpPr>
          <p:nvPr>
            <p:ph type="title"/>
          </p:nvPr>
        </p:nvSpPr>
        <p:spPr>
          <a:xfrm>
            <a:off x="-1" y="50575"/>
            <a:ext cx="11859065" cy="765351"/>
          </a:xfrm>
        </p:spPr>
        <p:txBody>
          <a:bodyPr/>
          <a:lstStyle/>
          <a:p>
            <a:r>
              <a:rPr lang="en-US" dirty="0"/>
              <a:t>Assembler Directives(Pseudo Opcodes)</a:t>
            </a:r>
          </a:p>
        </p:txBody>
      </p:sp>
      <p:pic>
        <p:nvPicPr>
          <p:cNvPr id="4" name="Content Placeholder 3">
            <a:extLst>
              <a:ext uri="{FF2B5EF4-FFF2-40B4-BE49-F238E27FC236}">
                <a16:creationId xmlns:a16="http://schemas.microsoft.com/office/drawing/2014/main" id="{8B4BE9A1-1467-4E46-AAF7-966D74235086}"/>
              </a:ext>
            </a:extLst>
          </p:cNvPr>
          <p:cNvPicPr>
            <a:picLocks noGrp="1" noChangeAspect="1"/>
          </p:cNvPicPr>
          <p:nvPr>
            <p:ph idx="1"/>
          </p:nvPr>
        </p:nvPicPr>
        <p:blipFill>
          <a:blip r:embed="rId2"/>
          <a:stretch>
            <a:fillRect/>
          </a:stretch>
        </p:blipFill>
        <p:spPr>
          <a:xfrm>
            <a:off x="486508" y="1059061"/>
            <a:ext cx="10515600" cy="2665641"/>
          </a:xfrm>
          <a:prstGeom prst="rect">
            <a:avLst/>
          </a:prstGeom>
        </p:spPr>
      </p:pic>
      <p:pic>
        <p:nvPicPr>
          <p:cNvPr id="5" name="Picture 4">
            <a:extLst>
              <a:ext uri="{FF2B5EF4-FFF2-40B4-BE49-F238E27FC236}">
                <a16:creationId xmlns:a16="http://schemas.microsoft.com/office/drawing/2014/main" id="{3404DD42-F17A-4190-8076-FE9C39ED5A9B}"/>
              </a:ext>
            </a:extLst>
          </p:cNvPr>
          <p:cNvPicPr>
            <a:picLocks noChangeAspect="1"/>
          </p:cNvPicPr>
          <p:nvPr/>
        </p:nvPicPr>
        <p:blipFill>
          <a:blip r:embed="rId3"/>
          <a:stretch>
            <a:fillRect/>
          </a:stretch>
        </p:blipFill>
        <p:spPr>
          <a:xfrm>
            <a:off x="3560719" y="3967837"/>
            <a:ext cx="4367178" cy="2183648"/>
          </a:xfrm>
          <a:prstGeom prst="rect">
            <a:avLst/>
          </a:prstGeom>
        </p:spPr>
      </p:pic>
    </p:spTree>
    <p:extLst>
      <p:ext uri="{BB962C8B-B14F-4D97-AF65-F5344CB8AC3E}">
        <p14:creationId xmlns:p14="http://schemas.microsoft.com/office/powerpoint/2010/main" val="1952080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2D812-4898-2D6C-7745-6E7E76434D2A}"/>
              </a:ext>
            </a:extLst>
          </p:cNvPr>
          <p:cNvSpPr>
            <a:spLocks noGrp="1"/>
          </p:cNvSpPr>
          <p:nvPr>
            <p:ph type="title"/>
          </p:nvPr>
        </p:nvSpPr>
        <p:spPr>
          <a:xfrm>
            <a:off x="196948" y="98475"/>
            <a:ext cx="11156852" cy="801857"/>
          </a:xfrm>
        </p:spPr>
        <p:txBody>
          <a:bodyPr/>
          <a:lstStyle/>
          <a:p>
            <a:r>
              <a:rPr lang="en-US" dirty="0"/>
              <a:t>Assembler Directives(Pseudo Opcodes)</a:t>
            </a:r>
            <a:endParaRPr lang="en-IN" dirty="0"/>
          </a:p>
        </p:txBody>
      </p:sp>
      <p:sp>
        <p:nvSpPr>
          <p:cNvPr id="3" name="Content Placeholder 2">
            <a:extLst>
              <a:ext uri="{FF2B5EF4-FFF2-40B4-BE49-F238E27FC236}">
                <a16:creationId xmlns:a16="http://schemas.microsoft.com/office/drawing/2014/main" id="{EBBC1870-9C64-02EC-CFB2-430B28C93FE7}"/>
              </a:ext>
            </a:extLst>
          </p:cNvPr>
          <p:cNvSpPr>
            <a:spLocks noGrp="1"/>
          </p:cNvSpPr>
          <p:nvPr>
            <p:ph idx="1"/>
          </p:nvPr>
        </p:nvSpPr>
        <p:spPr>
          <a:xfrm>
            <a:off x="196948" y="1153551"/>
            <a:ext cx="11887200" cy="5472332"/>
          </a:xfrm>
        </p:spPr>
        <p:txBody>
          <a:bodyPr>
            <a:normAutofit/>
          </a:bodyPr>
          <a:lstStyle/>
          <a:p>
            <a:pPr algn="just"/>
            <a:endParaRPr lang="en-US" sz="2800" b="1" dirty="0"/>
          </a:p>
          <a:p>
            <a:pPr algn="just"/>
            <a:endParaRPr lang="en-US" b="1" dirty="0"/>
          </a:p>
          <a:p>
            <a:pPr algn="just"/>
            <a:endParaRPr lang="en-US" sz="2800" b="1" dirty="0"/>
          </a:p>
          <a:p>
            <a:pPr marL="0" indent="0" algn="just">
              <a:buNone/>
            </a:pPr>
            <a:endParaRPr lang="en-US" b="1" dirty="0"/>
          </a:p>
          <a:p>
            <a:pPr algn="just"/>
            <a:r>
              <a:rPr lang="en-US" sz="2800" b="1" dirty="0"/>
              <a:t>GROUP – Group related segment - </a:t>
            </a:r>
            <a:r>
              <a:rPr lang="en-US" sz="2800" dirty="0"/>
              <a:t>Used to tell the assembler to group the logical segments named after the directive into one logical segment. This allows the content of all the segments to be accessed from the same  segment base.</a:t>
            </a:r>
          </a:p>
          <a:p>
            <a:pPr algn="just"/>
            <a:endParaRPr lang="en-US" dirty="0"/>
          </a:p>
          <a:p>
            <a:pPr marL="0" indent="0" algn="just">
              <a:buNone/>
            </a:pPr>
            <a:endParaRPr lang="en-US" sz="2800" dirty="0"/>
          </a:p>
          <a:p>
            <a:endParaRPr lang="en-IN" dirty="0"/>
          </a:p>
        </p:txBody>
      </p:sp>
      <p:pic>
        <p:nvPicPr>
          <p:cNvPr id="4" name="Picture 3">
            <a:extLst>
              <a:ext uri="{FF2B5EF4-FFF2-40B4-BE49-F238E27FC236}">
                <a16:creationId xmlns:a16="http://schemas.microsoft.com/office/drawing/2014/main" id="{CE475B2B-3023-4CB7-AF21-700EE60D2CA9}"/>
              </a:ext>
            </a:extLst>
          </p:cNvPr>
          <p:cNvPicPr>
            <a:picLocks noChangeAspect="1"/>
          </p:cNvPicPr>
          <p:nvPr/>
        </p:nvPicPr>
        <p:blipFill>
          <a:blip r:embed="rId3"/>
          <a:stretch>
            <a:fillRect/>
          </a:stretch>
        </p:blipFill>
        <p:spPr>
          <a:xfrm>
            <a:off x="0" y="1260540"/>
            <a:ext cx="12192000" cy="1551516"/>
          </a:xfrm>
          <a:prstGeom prst="rect">
            <a:avLst/>
          </a:prstGeom>
        </p:spPr>
      </p:pic>
      <p:pic>
        <p:nvPicPr>
          <p:cNvPr id="5" name="Picture 4">
            <a:extLst>
              <a:ext uri="{FF2B5EF4-FFF2-40B4-BE49-F238E27FC236}">
                <a16:creationId xmlns:a16="http://schemas.microsoft.com/office/drawing/2014/main" id="{EC08F1BA-BE4F-4818-B0C5-FF8C30C1614A}"/>
              </a:ext>
            </a:extLst>
          </p:cNvPr>
          <p:cNvPicPr>
            <a:picLocks noChangeAspect="1"/>
          </p:cNvPicPr>
          <p:nvPr/>
        </p:nvPicPr>
        <p:blipFill>
          <a:blip r:embed="rId4"/>
          <a:stretch>
            <a:fillRect/>
          </a:stretch>
        </p:blipFill>
        <p:spPr>
          <a:xfrm>
            <a:off x="196948" y="4751074"/>
            <a:ext cx="10340419" cy="1874809"/>
          </a:xfrm>
          <a:prstGeom prst="rect">
            <a:avLst/>
          </a:prstGeom>
        </p:spPr>
      </p:pic>
    </p:spTree>
    <p:extLst>
      <p:ext uri="{BB962C8B-B14F-4D97-AF65-F5344CB8AC3E}">
        <p14:creationId xmlns:p14="http://schemas.microsoft.com/office/powerpoint/2010/main" val="2367490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B976D-44CA-BC78-79D6-FB6F0121DA04}"/>
              </a:ext>
            </a:extLst>
          </p:cNvPr>
          <p:cNvSpPr>
            <a:spLocks noGrp="1"/>
          </p:cNvSpPr>
          <p:nvPr>
            <p:ph type="title"/>
          </p:nvPr>
        </p:nvSpPr>
        <p:spPr>
          <a:xfrm>
            <a:off x="218660" y="89453"/>
            <a:ext cx="11135139" cy="755373"/>
          </a:xfrm>
        </p:spPr>
        <p:txBody>
          <a:bodyPr/>
          <a:lstStyle/>
          <a:p>
            <a:r>
              <a:rPr lang="en-IN" dirty="0"/>
              <a:t>Addressing Modes</a:t>
            </a:r>
          </a:p>
        </p:txBody>
      </p:sp>
      <p:pic>
        <p:nvPicPr>
          <p:cNvPr id="5" name="Content Placeholder 4">
            <a:extLst>
              <a:ext uri="{FF2B5EF4-FFF2-40B4-BE49-F238E27FC236}">
                <a16:creationId xmlns:a16="http://schemas.microsoft.com/office/drawing/2014/main" id="{DEEF4AF7-14E1-2061-02AF-B12791EA6727}"/>
              </a:ext>
            </a:extLst>
          </p:cNvPr>
          <p:cNvPicPr>
            <a:picLocks noGrp="1" noChangeAspect="1"/>
          </p:cNvPicPr>
          <p:nvPr>
            <p:ph idx="1"/>
          </p:nvPr>
        </p:nvPicPr>
        <p:blipFill>
          <a:blip r:embed="rId2"/>
          <a:stretch>
            <a:fillRect/>
          </a:stretch>
        </p:blipFill>
        <p:spPr>
          <a:xfrm>
            <a:off x="99805" y="974709"/>
            <a:ext cx="11777663" cy="4352750"/>
          </a:xfrm>
        </p:spPr>
      </p:pic>
      <p:pic>
        <p:nvPicPr>
          <p:cNvPr id="7" name="Picture 6">
            <a:extLst>
              <a:ext uri="{FF2B5EF4-FFF2-40B4-BE49-F238E27FC236}">
                <a16:creationId xmlns:a16="http://schemas.microsoft.com/office/drawing/2014/main" id="{3ABB5146-3576-2658-7C8C-C01A13706C7B}"/>
              </a:ext>
            </a:extLst>
          </p:cNvPr>
          <p:cNvPicPr>
            <a:picLocks noChangeAspect="1"/>
          </p:cNvPicPr>
          <p:nvPr/>
        </p:nvPicPr>
        <p:blipFill>
          <a:blip r:embed="rId3"/>
          <a:stretch>
            <a:fillRect/>
          </a:stretch>
        </p:blipFill>
        <p:spPr>
          <a:xfrm>
            <a:off x="314532" y="5197196"/>
            <a:ext cx="10426183" cy="1372189"/>
          </a:xfrm>
          <a:prstGeom prst="rect">
            <a:avLst/>
          </a:prstGeom>
        </p:spPr>
      </p:pic>
    </p:spTree>
    <p:extLst>
      <p:ext uri="{BB962C8B-B14F-4D97-AF65-F5344CB8AC3E}">
        <p14:creationId xmlns:p14="http://schemas.microsoft.com/office/powerpoint/2010/main" val="2762445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0D9E8-2770-3327-A02C-363F7A36A265}"/>
              </a:ext>
            </a:extLst>
          </p:cNvPr>
          <p:cNvSpPr>
            <a:spLocks noGrp="1"/>
          </p:cNvSpPr>
          <p:nvPr>
            <p:ph type="title"/>
          </p:nvPr>
        </p:nvSpPr>
        <p:spPr>
          <a:xfrm>
            <a:off x="309488" y="140677"/>
            <a:ext cx="11760592" cy="844061"/>
          </a:xfrm>
        </p:spPr>
        <p:txBody>
          <a:bodyPr>
            <a:normAutofit/>
          </a:bodyPr>
          <a:lstStyle/>
          <a:p>
            <a:r>
              <a:rPr lang="en-US" dirty="0"/>
              <a:t>Assembler Directives(Pseudo Opcodes)</a:t>
            </a:r>
            <a:endParaRPr lang="en-IN" dirty="0"/>
          </a:p>
        </p:txBody>
      </p:sp>
      <p:sp>
        <p:nvSpPr>
          <p:cNvPr id="3" name="Content Placeholder 2">
            <a:extLst>
              <a:ext uri="{FF2B5EF4-FFF2-40B4-BE49-F238E27FC236}">
                <a16:creationId xmlns:a16="http://schemas.microsoft.com/office/drawing/2014/main" id="{BB592722-46B9-185D-6C97-E5AE46120C6D}"/>
              </a:ext>
            </a:extLst>
          </p:cNvPr>
          <p:cNvSpPr>
            <a:spLocks noGrp="1"/>
          </p:cNvSpPr>
          <p:nvPr>
            <p:ph idx="1"/>
          </p:nvPr>
        </p:nvSpPr>
        <p:spPr>
          <a:xfrm>
            <a:off x="121920" y="984738"/>
            <a:ext cx="11993501" cy="5732585"/>
          </a:xfrm>
        </p:spPr>
        <p:txBody>
          <a:bodyPr>
            <a:normAutofit fontScale="92500" lnSpcReduction="20000"/>
          </a:bodyPr>
          <a:lstStyle/>
          <a:p>
            <a:pPr marL="0" indent="0" algn="just">
              <a:buNone/>
            </a:pPr>
            <a:r>
              <a:rPr lang="en-US" b="1" dirty="0"/>
              <a:t>LENGTH - </a:t>
            </a:r>
            <a:r>
              <a:rPr lang="en-US" dirty="0"/>
              <a:t>Used to determine the number of items in some data such as string or array. This directive is not available in MASM.</a:t>
            </a:r>
          </a:p>
          <a:p>
            <a:pPr algn="just"/>
            <a:endParaRPr lang="en-US" dirty="0"/>
          </a:p>
          <a:p>
            <a:pPr marL="0" indent="0" algn="just">
              <a:buNone/>
            </a:pPr>
            <a:endParaRPr lang="en-US" b="1" dirty="0"/>
          </a:p>
          <a:p>
            <a:pPr marL="0" indent="0" algn="just">
              <a:buNone/>
            </a:pPr>
            <a:endParaRPr lang="en-US" b="1" dirty="0"/>
          </a:p>
          <a:p>
            <a:pPr marL="0" indent="0" algn="just">
              <a:buNone/>
            </a:pPr>
            <a:endParaRPr lang="en-US" sz="2400" b="1" dirty="0"/>
          </a:p>
          <a:p>
            <a:pPr marL="0" indent="0" algn="just">
              <a:buNone/>
            </a:pPr>
            <a:r>
              <a:rPr lang="en-US" b="1" dirty="0"/>
              <a:t>Names point out the functions of different modules and hence help in the documentation.</a:t>
            </a:r>
          </a:p>
          <a:p>
            <a:pPr marL="0" indent="0" algn="just">
              <a:buNone/>
            </a:pPr>
            <a:endParaRPr lang="en-US" b="1" dirty="0"/>
          </a:p>
          <a:p>
            <a:pPr marL="0" indent="0" algn="just">
              <a:buNone/>
            </a:pPr>
            <a:endParaRPr lang="en-US" b="1" dirty="0"/>
          </a:p>
          <a:p>
            <a:pPr marL="0" indent="0" algn="just">
              <a:buNone/>
            </a:pPr>
            <a:endParaRPr lang="en-US" b="1" dirty="0"/>
          </a:p>
          <a:p>
            <a:pPr marL="0" indent="0" algn="just">
              <a:buNone/>
            </a:pPr>
            <a:endParaRPr lang="en-US" b="1" dirty="0"/>
          </a:p>
          <a:p>
            <a:pPr marL="0" indent="0" algn="just">
              <a:buNone/>
            </a:pPr>
            <a:r>
              <a:rPr lang="en-US" b="1" dirty="0"/>
              <a:t>ORG – Originate - </a:t>
            </a:r>
            <a:r>
              <a:rPr lang="en-US" dirty="0"/>
              <a:t>Tells the assembler to set the location counter value.</a:t>
            </a:r>
          </a:p>
          <a:p>
            <a:pPr algn="just"/>
            <a:r>
              <a:rPr lang="en-US" dirty="0"/>
              <a:t>Example, ORG 7000H sets the location counter value to point to 7000H location in memory. </a:t>
            </a:r>
          </a:p>
          <a:p>
            <a:endParaRPr lang="en-IN" dirty="0"/>
          </a:p>
        </p:txBody>
      </p:sp>
      <p:pic>
        <p:nvPicPr>
          <p:cNvPr id="4" name="Picture 3">
            <a:extLst>
              <a:ext uri="{FF2B5EF4-FFF2-40B4-BE49-F238E27FC236}">
                <a16:creationId xmlns:a16="http://schemas.microsoft.com/office/drawing/2014/main" id="{594CD9A2-3EDB-4230-BAA2-13DB0A9649AD}"/>
              </a:ext>
            </a:extLst>
          </p:cNvPr>
          <p:cNvPicPr>
            <a:picLocks noChangeAspect="1"/>
          </p:cNvPicPr>
          <p:nvPr/>
        </p:nvPicPr>
        <p:blipFill>
          <a:blip r:embed="rId2"/>
          <a:stretch>
            <a:fillRect/>
          </a:stretch>
        </p:blipFill>
        <p:spPr>
          <a:xfrm>
            <a:off x="4385009" y="1828799"/>
            <a:ext cx="3421982" cy="464235"/>
          </a:xfrm>
          <a:prstGeom prst="rect">
            <a:avLst/>
          </a:prstGeom>
        </p:spPr>
      </p:pic>
      <p:pic>
        <p:nvPicPr>
          <p:cNvPr id="5" name="Picture 4">
            <a:extLst>
              <a:ext uri="{FF2B5EF4-FFF2-40B4-BE49-F238E27FC236}">
                <a16:creationId xmlns:a16="http://schemas.microsoft.com/office/drawing/2014/main" id="{782766B4-D28F-4082-8CE0-0D111F3B06D6}"/>
              </a:ext>
            </a:extLst>
          </p:cNvPr>
          <p:cNvPicPr>
            <a:picLocks noChangeAspect="1"/>
          </p:cNvPicPr>
          <p:nvPr/>
        </p:nvPicPr>
        <p:blipFill>
          <a:blip r:embed="rId3"/>
          <a:stretch>
            <a:fillRect/>
          </a:stretch>
        </p:blipFill>
        <p:spPr>
          <a:xfrm>
            <a:off x="121921" y="2320355"/>
            <a:ext cx="11197883" cy="399044"/>
          </a:xfrm>
          <a:prstGeom prst="rect">
            <a:avLst/>
          </a:prstGeom>
        </p:spPr>
      </p:pic>
      <p:pic>
        <p:nvPicPr>
          <p:cNvPr id="6" name="Picture 5">
            <a:extLst>
              <a:ext uri="{FF2B5EF4-FFF2-40B4-BE49-F238E27FC236}">
                <a16:creationId xmlns:a16="http://schemas.microsoft.com/office/drawing/2014/main" id="{023D390A-EF47-487D-81D1-D28444990B18}"/>
              </a:ext>
            </a:extLst>
          </p:cNvPr>
          <p:cNvPicPr>
            <a:picLocks noChangeAspect="1"/>
          </p:cNvPicPr>
          <p:nvPr/>
        </p:nvPicPr>
        <p:blipFill>
          <a:blip r:embed="rId4"/>
          <a:stretch>
            <a:fillRect/>
          </a:stretch>
        </p:blipFill>
        <p:spPr>
          <a:xfrm>
            <a:off x="0" y="2768191"/>
            <a:ext cx="10994695" cy="431017"/>
          </a:xfrm>
          <a:prstGeom prst="rect">
            <a:avLst/>
          </a:prstGeom>
        </p:spPr>
      </p:pic>
      <p:pic>
        <p:nvPicPr>
          <p:cNvPr id="7" name="Picture 6">
            <a:extLst>
              <a:ext uri="{FF2B5EF4-FFF2-40B4-BE49-F238E27FC236}">
                <a16:creationId xmlns:a16="http://schemas.microsoft.com/office/drawing/2014/main" id="{AAEFBD85-A2BE-4168-B90B-7D0740CB63CE}"/>
              </a:ext>
            </a:extLst>
          </p:cNvPr>
          <p:cNvPicPr>
            <a:picLocks noChangeAspect="1"/>
          </p:cNvPicPr>
          <p:nvPr/>
        </p:nvPicPr>
        <p:blipFill>
          <a:blip r:embed="rId5"/>
          <a:stretch>
            <a:fillRect/>
          </a:stretch>
        </p:blipFill>
        <p:spPr>
          <a:xfrm>
            <a:off x="0" y="4043269"/>
            <a:ext cx="11760591" cy="757140"/>
          </a:xfrm>
          <a:prstGeom prst="rect">
            <a:avLst/>
          </a:prstGeom>
        </p:spPr>
      </p:pic>
      <p:pic>
        <p:nvPicPr>
          <p:cNvPr id="8" name="Picture 7">
            <a:extLst>
              <a:ext uri="{FF2B5EF4-FFF2-40B4-BE49-F238E27FC236}">
                <a16:creationId xmlns:a16="http://schemas.microsoft.com/office/drawing/2014/main" id="{14650563-827C-47E9-A4FA-28882F5F141E}"/>
              </a:ext>
            </a:extLst>
          </p:cNvPr>
          <p:cNvPicPr>
            <a:picLocks noChangeAspect="1"/>
          </p:cNvPicPr>
          <p:nvPr/>
        </p:nvPicPr>
        <p:blipFill>
          <a:blip r:embed="rId6"/>
          <a:stretch>
            <a:fillRect/>
          </a:stretch>
        </p:blipFill>
        <p:spPr>
          <a:xfrm>
            <a:off x="121919" y="4797215"/>
            <a:ext cx="8305085" cy="370891"/>
          </a:xfrm>
          <a:prstGeom prst="rect">
            <a:avLst/>
          </a:prstGeom>
        </p:spPr>
      </p:pic>
    </p:spTree>
    <p:extLst>
      <p:ext uri="{BB962C8B-B14F-4D97-AF65-F5344CB8AC3E}">
        <p14:creationId xmlns:p14="http://schemas.microsoft.com/office/powerpoint/2010/main" val="37569771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3A1D3-A4CF-9646-D133-4DEBDDC08E90}"/>
              </a:ext>
            </a:extLst>
          </p:cNvPr>
          <p:cNvSpPr>
            <a:spLocks noGrp="1"/>
          </p:cNvSpPr>
          <p:nvPr>
            <p:ph type="title"/>
          </p:nvPr>
        </p:nvSpPr>
        <p:spPr>
          <a:xfrm>
            <a:off x="211015" y="112543"/>
            <a:ext cx="11142785" cy="773722"/>
          </a:xfrm>
        </p:spPr>
        <p:txBody>
          <a:bodyPr/>
          <a:lstStyle/>
          <a:p>
            <a:r>
              <a:rPr lang="en-US" dirty="0"/>
              <a:t>Assembler Directives(Pseudo Opcodes)</a:t>
            </a:r>
            <a:endParaRPr lang="en-IN" dirty="0"/>
          </a:p>
        </p:txBody>
      </p:sp>
      <p:sp>
        <p:nvSpPr>
          <p:cNvPr id="3" name="Content Placeholder 2">
            <a:extLst>
              <a:ext uri="{FF2B5EF4-FFF2-40B4-BE49-F238E27FC236}">
                <a16:creationId xmlns:a16="http://schemas.microsoft.com/office/drawing/2014/main" id="{947659D1-0CAC-E925-D841-1721E1484C4A}"/>
              </a:ext>
            </a:extLst>
          </p:cNvPr>
          <p:cNvSpPr>
            <a:spLocks noGrp="1"/>
          </p:cNvSpPr>
          <p:nvPr>
            <p:ph idx="1"/>
          </p:nvPr>
        </p:nvSpPr>
        <p:spPr>
          <a:xfrm>
            <a:off x="1" y="1153551"/>
            <a:ext cx="11943470" cy="5591906"/>
          </a:xfrm>
        </p:spPr>
        <p:txBody>
          <a:bodyPr/>
          <a:lstStyle/>
          <a:p>
            <a:pPr algn="just"/>
            <a:r>
              <a:rPr lang="en-US" b="1" dirty="0"/>
              <a:t>PROC- </a:t>
            </a:r>
            <a:r>
              <a:rPr lang="en-US" dirty="0"/>
              <a:t>Used to mark the  start of a named  procedure. </a:t>
            </a:r>
          </a:p>
          <a:p>
            <a:pPr marL="0" indent="0" algn="just">
              <a:buNone/>
            </a:pPr>
            <a:endParaRPr lang="en-US" dirty="0"/>
          </a:p>
          <a:p>
            <a:pPr algn="just"/>
            <a:endParaRPr lang="en-US" b="1" dirty="0"/>
          </a:p>
          <a:p>
            <a:pPr marL="0" indent="0" algn="just">
              <a:buNone/>
            </a:pPr>
            <a:endParaRPr lang="en-US" b="1" dirty="0"/>
          </a:p>
          <a:p>
            <a:pPr algn="just"/>
            <a:endParaRPr lang="en-US" sz="1400" b="1" dirty="0"/>
          </a:p>
          <a:p>
            <a:pPr algn="just"/>
            <a:endParaRPr lang="en-US" sz="1400" b="1" dirty="0"/>
          </a:p>
          <a:p>
            <a:pPr algn="just"/>
            <a:r>
              <a:rPr lang="en-US" sz="2400" b="1" dirty="0"/>
              <a:t>MACRO-</a:t>
            </a:r>
            <a:r>
              <a:rPr lang="en-US" sz="2400" dirty="0"/>
              <a:t> Used to identify the start of a Macro. </a:t>
            </a:r>
          </a:p>
          <a:p>
            <a:pPr algn="just"/>
            <a:r>
              <a:rPr lang="en-US" sz="2400" dirty="0"/>
              <a:t>ENDM : Indicates the end of MACRO</a:t>
            </a:r>
          </a:p>
          <a:p>
            <a:pPr algn="just"/>
            <a:r>
              <a:rPr lang="en-US" sz="2400" b="1" dirty="0"/>
              <a:t>LABEL - </a:t>
            </a:r>
            <a:r>
              <a:rPr lang="en-US" sz="2400" dirty="0"/>
              <a:t>Used to give the name to the current value in the location counter. </a:t>
            </a:r>
          </a:p>
          <a:p>
            <a:pPr algn="just"/>
            <a:r>
              <a:rPr lang="en-US" sz="2400" b="1" dirty="0"/>
              <a:t>SEGMENT- </a:t>
            </a:r>
            <a:r>
              <a:rPr lang="en-US" sz="2400" dirty="0"/>
              <a:t>Used to indicate the start of a logical segment. </a:t>
            </a:r>
          </a:p>
          <a:p>
            <a:pPr algn="just"/>
            <a:r>
              <a:rPr lang="en-US" sz="2400" b="1" dirty="0"/>
              <a:t>E.g.: </a:t>
            </a:r>
            <a:r>
              <a:rPr lang="en-US" sz="2400" dirty="0"/>
              <a:t>CODE SEGMENT indicates to the assembler the start of a logical segment called CODE </a:t>
            </a:r>
          </a:p>
          <a:p>
            <a:endParaRPr lang="en-IN" dirty="0"/>
          </a:p>
        </p:txBody>
      </p:sp>
      <p:pic>
        <p:nvPicPr>
          <p:cNvPr id="5" name="Picture 4">
            <a:extLst>
              <a:ext uri="{FF2B5EF4-FFF2-40B4-BE49-F238E27FC236}">
                <a16:creationId xmlns:a16="http://schemas.microsoft.com/office/drawing/2014/main" id="{D76CFD07-0FD2-408C-BE1E-690394A10E3E}"/>
              </a:ext>
            </a:extLst>
          </p:cNvPr>
          <p:cNvPicPr>
            <a:picLocks noChangeAspect="1"/>
          </p:cNvPicPr>
          <p:nvPr/>
        </p:nvPicPr>
        <p:blipFill>
          <a:blip r:embed="rId2"/>
          <a:stretch>
            <a:fillRect/>
          </a:stretch>
        </p:blipFill>
        <p:spPr>
          <a:xfrm>
            <a:off x="1602626" y="1579836"/>
            <a:ext cx="3557687" cy="586588"/>
          </a:xfrm>
          <a:prstGeom prst="rect">
            <a:avLst/>
          </a:prstGeom>
        </p:spPr>
      </p:pic>
      <p:pic>
        <p:nvPicPr>
          <p:cNvPr id="4" name="Picture 3">
            <a:extLst>
              <a:ext uri="{FF2B5EF4-FFF2-40B4-BE49-F238E27FC236}">
                <a16:creationId xmlns:a16="http://schemas.microsoft.com/office/drawing/2014/main" id="{DA9C2BD8-C038-43B1-9D8F-7AE33116B37A}"/>
              </a:ext>
            </a:extLst>
          </p:cNvPr>
          <p:cNvPicPr>
            <a:picLocks noChangeAspect="1"/>
          </p:cNvPicPr>
          <p:nvPr/>
        </p:nvPicPr>
        <p:blipFill>
          <a:blip r:embed="rId3"/>
          <a:stretch>
            <a:fillRect/>
          </a:stretch>
        </p:blipFill>
        <p:spPr>
          <a:xfrm>
            <a:off x="0" y="2434256"/>
            <a:ext cx="12192000" cy="994744"/>
          </a:xfrm>
          <a:prstGeom prst="rect">
            <a:avLst/>
          </a:prstGeom>
        </p:spPr>
      </p:pic>
    </p:spTree>
    <p:extLst>
      <p:ext uri="{BB962C8B-B14F-4D97-AF65-F5344CB8AC3E}">
        <p14:creationId xmlns:p14="http://schemas.microsoft.com/office/powerpoint/2010/main" val="24230712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05485-5C38-4512-8F58-02542EFFEE0B}"/>
              </a:ext>
            </a:extLst>
          </p:cNvPr>
          <p:cNvSpPr>
            <a:spLocks noGrp="1"/>
          </p:cNvSpPr>
          <p:nvPr>
            <p:ph type="title"/>
          </p:nvPr>
        </p:nvSpPr>
        <p:spPr/>
        <p:txBody>
          <a:bodyPr/>
          <a:lstStyle/>
          <a:p>
            <a:r>
              <a:rPr lang="en-US" dirty="0"/>
              <a:t>Assembler Directives(Pseudo Opcodes)</a:t>
            </a:r>
          </a:p>
        </p:txBody>
      </p:sp>
      <p:pic>
        <p:nvPicPr>
          <p:cNvPr id="4" name="Content Placeholder 3">
            <a:extLst>
              <a:ext uri="{FF2B5EF4-FFF2-40B4-BE49-F238E27FC236}">
                <a16:creationId xmlns:a16="http://schemas.microsoft.com/office/drawing/2014/main" id="{5B69003D-3562-471F-A128-6F57D20FE48E}"/>
              </a:ext>
            </a:extLst>
          </p:cNvPr>
          <p:cNvPicPr>
            <a:picLocks noGrp="1" noChangeAspect="1"/>
          </p:cNvPicPr>
          <p:nvPr>
            <p:ph idx="1"/>
          </p:nvPr>
        </p:nvPicPr>
        <p:blipFill>
          <a:blip r:embed="rId2"/>
          <a:stretch>
            <a:fillRect/>
          </a:stretch>
        </p:blipFill>
        <p:spPr>
          <a:xfrm>
            <a:off x="0" y="2292126"/>
            <a:ext cx="12013809" cy="448188"/>
          </a:xfrm>
          <a:prstGeom prst="rect">
            <a:avLst/>
          </a:prstGeom>
        </p:spPr>
      </p:pic>
      <p:pic>
        <p:nvPicPr>
          <p:cNvPr id="5" name="Picture 4">
            <a:extLst>
              <a:ext uri="{FF2B5EF4-FFF2-40B4-BE49-F238E27FC236}">
                <a16:creationId xmlns:a16="http://schemas.microsoft.com/office/drawing/2014/main" id="{84F8E225-63C8-40FA-A2FC-4DB4359AB9C9}"/>
              </a:ext>
            </a:extLst>
          </p:cNvPr>
          <p:cNvPicPr>
            <a:picLocks noChangeAspect="1"/>
          </p:cNvPicPr>
          <p:nvPr/>
        </p:nvPicPr>
        <p:blipFill>
          <a:blip r:embed="rId3"/>
          <a:stretch>
            <a:fillRect/>
          </a:stretch>
        </p:blipFill>
        <p:spPr>
          <a:xfrm>
            <a:off x="178191" y="2740314"/>
            <a:ext cx="4569039" cy="479163"/>
          </a:xfrm>
          <a:prstGeom prst="rect">
            <a:avLst/>
          </a:prstGeom>
        </p:spPr>
      </p:pic>
      <p:pic>
        <p:nvPicPr>
          <p:cNvPr id="6" name="Picture 5">
            <a:extLst>
              <a:ext uri="{FF2B5EF4-FFF2-40B4-BE49-F238E27FC236}">
                <a16:creationId xmlns:a16="http://schemas.microsoft.com/office/drawing/2014/main" id="{5A774A68-69CF-48D9-B9E5-7A035DA5ACB8}"/>
              </a:ext>
            </a:extLst>
          </p:cNvPr>
          <p:cNvPicPr>
            <a:picLocks noChangeAspect="1"/>
          </p:cNvPicPr>
          <p:nvPr/>
        </p:nvPicPr>
        <p:blipFill>
          <a:blip r:embed="rId4"/>
          <a:stretch>
            <a:fillRect/>
          </a:stretch>
        </p:blipFill>
        <p:spPr>
          <a:xfrm>
            <a:off x="178191" y="3341752"/>
            <a:ext cx="6410950" cy="534260"/>
          </a:xfrm>
          <a:prstGeom prst="rect">
            <a:avLst/>
          </a:prstGeom>
        </p:spPr>
      </p:pic>
    </p:spTree>
    <p:extLst>
      <p:ext uri="{BB962C8B-B14F-4D97-AF65-F5344CB8AC3E}">
        <p14:creationId xmlns:p14="http://schemas.microsoft.com/office/powerpoint/2010/main" val="1268147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C7631-65AE-4ABC-9187-963A46385236}"/>
              </a:ext>
            </a:extLst>
          </p:cNvPr>
          <p:cNvSpPr>
            <a:spLocks noGrp="1"/>
          </p:cNvSpPr>
          <p:nvPr>
            <p:ph type="title"/>
          </p:nvPr>
        </p:nvSpPr>
        <p:spPr>
          <a:xfrm>
            <a:off x="140677" y="182881"/>
            <a:ext cx="11213123" cy="851088"/>
          </a:xfrm>
        </p:spPr>
        <p:txBody>
          <a:bodyPr/>
          <a:lstStyle/>
          <a:p>
            <a:r>
              <a:rPr lang="en-US" dirty="0"/>
              <a:t>Assembler Directives(Pseudo Opcodes)</a:t>
            </a:r>
          </a:p>
        </p:txBody>
      </p:sp>
      <p:sp>
        <p:nvSpPr>
          <p:cNvPr id="3" name="Content Placeholder 2">
            <a:extLst>
              <a:ext uri="{FF2B5EF4-FFF2-40B4-BE49-F238E27FC236}">
                <a16:creationId xmlns:a16="http://schemas.microsoft.com/office/drawing/2014/main" id="{A9252E7C-6D02-4D1B-A574-49C659E45275}"/>
              </a:ext>
            </a:extLst>
          </p:cNvPr>
          <p:cNvSpPr>
            <a:spLocks noGrp="1"/>
          </p:cNvSpPr>
          <p:nvPr>
            <p:ph idx="1"/>
          </p:nvPr>
        </p:nvSpPr>
        <p:spPr>
          <a:xfrm>
            <a:off x="140676" y="1477415"/>
            <a:ext cx="12051323" cy="5380585"/>
          </a:xfrm>
        </p:spPr>
        <p:txBody>
          <a:bodyPr/>
          <a:lstStyle/>
          <a:p>
            <a:r>
              <a:rPr lang="en-US" dirty="0"/>
              <a:t>Byte PTR: Used as a memory pointer for 8-bit data</a:t>
            </a:r>
          </a:p>
          <a:p>
            <a:endParaRPr lang="en-US" dirty="0"/>
          </a:p>
          <a:p>
            <a:endParaRPr lang="en-US" dirty="0"/>
          </a:p>
          <a:p>
            <a:r>
              <a:rPr lang="en-US" dirty="0"/>
              <a:t>Word PTR: Used as a memory pointer for 16-bit data</a:t>
            </a:r>
          </a:p>
          <a:p>
            <a:endParaRPr lang="en-US" dirty="0"/>
          </a:p>
          <a:p>
            <a:endParaRPr lang="en-US" dirty="0"/>
          </a:p>
        </p:txBody>
      </p:sp>
      <p:pic>
        <p:nvPicPr>
          <p:cNvPr id="4" name="Picture 3">
            <a:extLst>
              <a:ext uri="{FF2B5EF4-FFF2-40B4-BE49-F238E27FC236}">
                <a16:creationId xmlns:a16="http://schemas.microsoft.com/office/drawing/2014/main" id="{39047ECA-94FA-4EFB-9583-0BEA0A372503}"/>
              </a:ext>
            </a:extLst>
          </p:cNvPr>
          <p:cNvPicPr>
            <a:picLocks noChangeAspect="1"/>
          </p:cNvPicPr>
          <p:nvPr/>
        </p:nvPicPr>
        <p:blipFill>
          <a:blip r:embed="rId2"/>
          <a:stretch>
            <a:fillRect/>
          </a:stretch>
        </p:blipFill>
        <p:spPr>
          <a:xfrm>
            <a:off x="0" y="2015506"/>
            <a:ext cx="12192000" cy="851088"/>
          </a:xfrm>
          <a:prstGeom prst="rect">
            <a:avLst/>
          </a:prstGeom>
        </p:spPr>
      </p:pic>
      <p:pic>
        <p:nvPicPr>
          <p:cNvPr id="5" name="Picture 4">
            <a:extLst>
              <a:ext uri="{FF2B5EF4-FFF2-40B4-BE49-F238E27FC236}">
                <a16:creationId xmlns:a16="http://schemas.microsoft.com/office/drawing/2014/main" id="{5256FA1F-E93B-4D62-B2C1-B09E3B2C97A9}"/>
              </a:ext>
            </a:extLst>
          </p:cNvPr>
          <p:cNvPicPr>
            <a:picLocks noChangeAspect="1"/>
          </p:cNvPicPr>
          <p:nvPr/>
        </p:nvPicPr>
        <p:blipFill>
          <a:blip r:embed="rId3"/>
          <a:stretch>
            <a:fillRect/>
          </a:stretch>
        </p:blipFill>
        <p:spPr>
          <a:xfrm>
            <a:off x="70337" y="3768847"/>
            <a:ext cx="11577712" cy="1038357"/>
          </a:xfrm>
          <a:prstGeom prst="rect">
            <a:avLst/>
          </a:prstGeom>
        </p:spPr>
      </p:pic>
      <p:pic>
        <p:nvPicPr>
          <p:cNvPr id="6" name="Picture 5">
            <a:extLst>
              <a:ext uri="{FF2B5EF4-FFF2-40B4-BE49-F238E27FC236}">
                <a16:creationId xmlns:a16="http://schemas.microsoft.com/office/drawing/2014/main" id="{B843240B-6303-41FF-B0BD-F70E0D6EBCC1}"/>
              </a:ext>
            </a:extLst>
          </p:cNvPr>
          <p:cNvPicPr>
            <a:picLocks noChangeAspect="1"/>
          </p:cNvPicPr>
          <p:nvPr/>
        </p:nvPicPr>
        <p:blipFill>
          <a:blip r:embed="rId4"/>
          <a:stretch>
            <a:fillRect/>
          </a:stretch>
        </p:blipFill>
        <p:spPr>
          <a:xfrm>
            <a:off x="-1" y="5047397"/>
            <a:ext cx="12192000" cy="742949"/>
          </a:xfrm>
          <a:prstGeom prst="rect">
            <a:avLst/>
          </a:prstGeom>
        </p:spPr>
      </p:pic>
      <p:pic>
        <p:nvPicPr>
          <p:cNvPr id="7" name="Picture 6">
            <a:extLst>
              <a:ext uri="{FF2B5EF4-FFF2-40B4-BE49-F238E27FC236}">
                <a16:creationId xmlns:a16="http://schemas.microsoft.com/office/drawing/2014/main" id="{AD9612AB-B881-471B-8BBF-3294E5A1DC5E}"/>
              </a:ext>
            </a:extLst>
          </p:cNvPr>
          <p:cNvPicPr>
            <a:picLocks noChangeAspect="1"/>
          </p:cNvPicPr>
          <p:nvPr/>
        </p:nvPicPr>
        <p:blipFill>
          <a:blip r:embed="rId5"/>
          <a:stretch>
            <a:fillRect/>
          </a:stretch>
        </p:blipFill>
        <p:spPr>
          <a:xfrm>
            <a:off x="2222695" y="6029756"/>
            <a:ext cx="2700997" cy="588833"/>
          </a:xfrm>
          <a:prstGeom prst="rect">
            <a:avLst/>
          </a:prstGeom>
        </p:spPr>
      </p:pic>
    </p:spTree>
    <p:extLst>
      <p:ext uri="{BB962C8B-B14F-4D97-AF65-F5344CB8AC3E}">
        <p14:creationId xmlns:p14="http://schemas.microsoft.com/office/powerpoint/2010/main" val="3066735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DC23D-6A70-4417-8631-56CAF88E46BB}"/>
              </a:ext>
            </a:extLst>
          </p:cNvPr>
          <p:cNvSpPr>
            <a:spLocks noGrp="1"/>
          </p:cNvSpPr>
          <p:nvPr>
            <p:ph type="title"/>
          </p:nvPr>
        </p:nvSpPr>
        <p:spPr>
          <a:xfrm>
            <a:off x="112542" y="126610"/>
            <a:ext cx="11241258" cy="661182"/>
          </a:xfrm>
        </p:spPr>
        <p:txBody>
          <a:bodyPr>
            <a:normAutofit fontScale="90000"/>
          </a:bodyPr>
          <a:lstStyle/>
          <a:p>
            <a:r>
              <a:rPr lang="en-US" dirty="0"/>
              <a:t>Assembler Directives(Pseudo Opcodes)</a:t>
            </a:r>
          </a:p>
        </p:txBody>
      </p:sp>
      <p:pic>
        <p:nvPicPr>
          <p:cNvPr id="4" name="Content Placeholder 3">
            <a:extLst>
              <a:ext uri="{FF2B5EF4-FFF2-40B4-BE49-F238E27FC236}">
                <a16:creationId xmlns:a16="http://schemas.microsoft.com/office/drawing/2014/main" id="{FCD691E1-DADE-4893-AB8F-3EC5AEC926DE}"/>
              </a:ext>
            </a:extLst>
          </p:cNvPr>
          <p:cNvPicPr>
            <a:picLocks noGrp="1" noChangeAspect="1"/>
          </p:cNvPicPr>
          <p:nvPr>
            <p:ph idx="1"/>
          </p:nvPr>
        </p:nvPicPr>
        <p:blipFill>
          <a:blip r:embed="rId2"/>
          <a:stretch>
            <a:fillRect/>
          </a:stretch>
        </p:blipFill>
        <p:spPr>
          <a:xfrm>
            <a:off x="528710" y="1010355"/>
            <a:ext cx="10515600" cy="1114455"/>
          </a:xfrm>
          <a:prstGeom prst="rect">
            <a:avLst/>
          </a:prstGeom>
        </p:spPr>
      </p:pic>
      <p:pic>
        <p:nvPicPr>
          <p:cNvPr id="5" name="Picture 4">
            <a:extLst>
              <a:ext uri="{FF2B5EF4-FFF2-40B4-BE49-F238E27FC236}">
                <a16:creationId xmlns:a16="http://schemas.microsoft.com/office/drawing/2014/main" id="{9A02D2C6-353C-4629-84C5-4B3280066A1D}"/>
              </a:ext>
            </a:extLst>
          </p:cNvPr>
          <p:cNvPicPr>
            <a:picLocks noChangeAspect="1"/>
          </p:cNvPicPr>
          <p:nvPr/>
        </p:nvPicPr>
        <p:blipFill>
          <a:blip r:embed="rId3"/>
          <a:stretch>
            <a:fillRect/>
          </a:stretch>
        </p:blipFill>
        <p:spPr>
          <a:xfrm>
            <a:off x="1716259" y="2124810"/>
            <a:ext cx="3432517" cy="745063"/>
          </a:xfrm>
          <a:prstGeom prst="rect">
            <a:avLst/>
          </a:prstGeom>
        </p:spPr>
      </p:pic>
    </p:spTree>
    <p:extLst>
      <p:ext uri="{BB962C8B-B14F-4D97-AF65-F5344CB8AC3E}">
        <p14:creationId xmlns:p14="http://schemas.microsoft.com/office/powerpoint/2010/main" val="14508511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2D544-460F-3246-7D2B-B2DB73A8261E}"/>
              </a:ext>
            </a:extLst>
          </p:cNvPr>
          <p:cNvSpPr>
            <a:spLocks noGrp="1"/>
          </p:cNvSpPr>
          <p:nvPr>
            <p:ph type="title"/>
          </p:nvPr>
        </p:nvSpPr>
        <p:spPr>
          <a:xfrm>
            <a:off x="1" y="109331"/>
            <a:ext cx="11353800" cy="934278"/>
          </a:xfrm>
        </p:spPr>
        <p:txBody>
          <a:bodyPr/>
          <a:lstStyle/>
          <a:p>
            <a:r>
              <a:rPr lang="en-US" dirty="0"/>
              <a:t>Procedures</a:t>
            </a:r>
            <a:endParaRPr lang="en-IN" dirty="0"/>
          </a:p>
        </p:txBody>
      </p:sp>
      <p:sp>
        <p:nvSpPr>
          <p:cNvPr id="3" name="Content Placeholder 2">
            <a:extLst>
              <a:ext uri="{FF2B5EF4-FFF2-40B4-BE49-F238E27FC236}">
                <a16:creationId xmlns:a16="http://schemas.microsoft.com/office/drawing/2014/main" id="{64854A69-F8EA-74D4-E4A7-23B63BF23295}"/>
              </a:ext>
            </a:extLst>
          </p:cNvPr>
          <p:cNvSpPr>
            <a:spLocks noGrp="1"/>
          </p:cNvSpPr>
          <p:nvPr>
            <p:ph idx="1"/>
          </p:nvPr>
        </p:nvSpPr>
        <p:spPr>
          <a:xfrm>
            <a:off x="365760" y="1266092"/>
            <a:ext cx="11353800" cy="5482577"/>
          </a:xfrm>
        </p:spPr>
        <p:txBody>
          <a:bodyPr/>
          <a:lstStyle/>
          <a:p>
            <a:pPr algn="just"/>
            <a:r>
              <a:rPr lang="en-US" dirty="0"/>
              <a:t>Procedure: We can define a procedure as a named block of statements that ends in a return statement.</a:t>
            </a:r>
          </a:p>
          <a:p>
            <a:pPr algn="just"/>
            <a:r>
              <a:rPr lang="en-US" dirty="0"/>
              <a:t> A procedure is declared using the </a:t>
            </a:r>
            <a:r>
              <a:rPr lang="en-US" b="1" dirty="0"/>
              <a:t>PROC</a:t>
            </a:r>
            <a:r>
              <a:rPr lang="en-US" dirty="0"/>
              <a:t> and </a:t>
            </a:r>
            <a:r>
              <a:rPr lang="en-US" b="1" dirty="0"/>
              <a:t>ENDP</a:t>
            </a:r>
            <a:r>
              <a:rPr lang="en-US" dirty="0"/>
              <a:t> directives. </a:t>
            </a:r>
          </a:p>
          <a:p>
            <a:pPr algn="just"/>
            <a:r>
              <a:rPr lang="en-US" dirty="0"/>
              <a:t>It must be </a:t>
            </a:r>
            <a:r>
              <a:rPr lang="en-US" b="1" dirty="0"/>
              <a:t>assigned a name (a valid identifier). </a:t>
            </a:r>
          </a:p>
          <a:p>
            <a:pPr algn="just"/>
            <a:r>
              <a:rPr lang="en-US" dirty="0"/>
              <a:t>A procedure must be written in the end of the code segment (before end directive), and it can't receive any parameter</a:t>
            </a:r>
          </a:p>
          <a:p>
            <a:endParaRPr lang="en-IN" dirty="0"/>
          </a:p>
        </p:txBody>
      </p:sp>
    </p:spTree>
    <p:extLst>
      <p:ext uri="{BB962C8B-B14F-4D97-AF65-F5344CB8AC3E}">
        <p14:creationId xmlns:p14="http://schemas.microsoft.com/office/powerpoint/2010/main" val="514131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3E21-D53A-483F-8D53-F7E266079B15}"/>
              </a:ext>
            </a:extLst>
          </p:cNvPr>
          <p:cNvSpPr>
            <a:spLocks noGrp="1"/>
          </p:cNvSpPr>
          <p:nvPr>
            <p:ph type="title"/>
          </p:nvPr>
        </p:nvSpPr>
        <p:spPr>
          <a:xfrm>
            <a:off x="89453" y="109331"/>
            <a:ext cx="11264348" cy="785191"/>
          </a:xfrm>
        </p:spPr>
        <p:txBody>
          <a:bodyPr/>
          <a:lstStyle/>
          <a:p>
            <a:r>
              <a:rPr lang="en-US" dirty="0"/>
              <a:t>Procedures</a:t>
            </a:r>
            <a:endParaRPr lang="en-IN" dirty="0"/>
          </a:p>
        </p:txBody>
      </p:sp>
      <p:sp>
        <p:nvSpPr>
          <p:cNvPr id="3" name="Content Placeholder 2">
            <a:extLst>
              <a:ext uri="{FF2B5EF4-FFF2-40B4-BE49-F238E27FC236}">
                <a16:creationId xmlns:a16="http://schemas.microsoft.com/office/drawing/2014/main" id="{BFB5CD97-0468-E71F-2846-50D0F803A6CA}"/>
              </a:ext>
            </a:extLst>
          </p:cNvPr>
          <p:cNvSpPr>
            <a:spLocks noGrp="1"/>
          </p:cNvSpPr>
          <p:nvPr>
            <p:ph idx="1"/>
          </p:nvPr>
        </p:nvSpPr>
        <p:spPr>
          <a:xfrm>
            <a:off x="227838" y="1031682"/>
            <a:ext cx="11145078" cy="5277678"/>
          </a:xfrm>
        </p:spPr>
        <p:txBody>
          <a:bodyPr>
            <a:normAutofit fontScale="62500" lnSpcReduction="20000"/>
          </a:bodyPr>
          <a:lstStyle/>
          <a:p>
            <a:r>
              <a:rPr lang="en-US" b="1" dirty="0"/>
              <a:t>The syntax is: </a:t>
            </a:r>
          </a:p>
          <a:p>
            <a:pPr lvl="2">
              <a:buNone/>
            </a:pPr>
            <a:r>
              <a:rPr lang="en-US" sz="3400" dirty="0" err="1"/>
              <a:t>procedurename</a:t>
            </a:r>
            <a:r>
              <a:rPr lang="en-US" sz="3400" dirty="0"/>
              <a:t> PROC </a:t>
            </a:r>
          </a:p>
          <a:p>
            <a:pPr lvl="2">
              <a:buNone/>
            </a:pPr>
            <a:r>
              <a:rPr lang="en-US" sz="3400" dirty="0"/>
              <a:t>. </a:t>
            </a:r>
          </a:p>
          <a:p>
            <a:pPr lvl="2">
              <a:buNone/>
            </a:pPr>
            <a:r>
              <a:rPr lang="en-US" sz="3400" dirty="0"/>
              <a:t>. </a:t>
            </a:r>
          </a:p>
          <a:p>
            <a:pPr lvl="2">
              <a:buNone/>
            </a:pPr>
            <a:r>
              <a:rPr lang="en-US" sz="3400" dirty="0"/>
              <a:t>ret </a:t>
            </a:r>
          </a:p>
          <a:p>
            <a:pPr lvl="2">
              <a:buNone/>
            </a:pPr>
            <a:r>
              <a:rPr lang="en-US" sz="3400" dirty="0" err="1"/>
              <a:t>procedurename</a:t>
            </a:r>
            <a:r>
              <a:rPr lang="en-US" sz="3400" dirty="0"/>
              <a:t> ENDP</a:t>
            </a:r>
          </a:p>
          <a:p>
            <a:pPr lvl="2"/>
            <a:endParaRPr lang="en-US" sz="3400" dirty="0"/>
          </a:p>
          <a:p>
            <a:pPr lvl="2">
              <a:buNone/>
            </a:pPr>
            <a:r>
              <a:rPr lang="en-US" sz="3400" i="1" dirty="0"/>
              <a:t>Call </a:t>
            </a:r>
            <a:r>
              <a:rPr lang="en-US" sz="3400" i="1" dirty="0" err="1"/>
              <a:t>procedurename</a:t>
            </a:r>
            <a:endParaRPr lang="en-US" sz="3400" dirty="0"/>
          </a:p>
          <a:p>
            <a:pPr marL="914400" lvl="2" indent="0">
              <a:buNone/>
            </a:pPr>
            <a:endParaRPr lang="en-US" sz="3400" dirty="0"/>
          </a:p>
          <a:p>
            <a:pPr lvl="2"/>
            <a:endParaRPr lang="en-US" sz="3400" dirty="0"/>
          </a:p>
          <a:p>
            <a:pPr lvl="2">
              <a:buNone/>
            </a:pPr>
            <a:r>
              <a:rPr lang="en-US" sz="3400" dirty="0" err="1"/>
              <a:t>SumOf</a:t>
            </a:r>
            <a:r>
              <a:rPr lang="en-US" sz="3400" dirty="0"/>
              <a:t> PROC </a:t>
            </a:r>
          </a:p>
          <a:p>
            <a:pPr lvl="2">
              <a:buNone/>
            </a:pPr>
            <a:r>
              <a:rPr lang="en-US" sz="3400" dirty="0"/>
              <a:t>add </a:t>
            </a:r>
            <a:r>
              <a:rPr lang="en-US" sz="3400" dirty="0" err="1"/>
              <a:t>ax,bx</a:t>
            </a:r>
            <a:r>
              <a:rPr lang="en-US" sz="3400" dirty="0"/>
              <a:t> </a:t>
            </a:r>
          </a:p>
          <a:p>
            <a:pPr lvl="2">
              <a:buNone/>
            </a:pPr>
            <a:r>
              <a:rPr lang="en-US" sz="3400" dirty="0"/>
              <a:t>add </a:t>
            </a:r>
            <a:r>
              <a:rPr lang="en-US" sz="3400" dirty="0" err="1"/>
              <a:t>ax,cx</a:t>
            </a:r>
            <a:r>
              <a:rPr lang="en-US" sz="3400" dirty="0"/>
              <a:t> </a:t>
            </a:r>
          </a:p>
          <a:p>
            <a:pPr lvl="2">
              <a:buNone/>
            </a:pPr>
            <a:r>
              <a:rPr lang="en-US" sz="3400" dirty="0"/>
              <a:t>ret </a:t>
            </a:r>
          </a:p>
          <a:p>
            <a:pPr lvl="2">
              <a:buNone/>
            </a:pPr>
            <a:r>
              <a:rPr lang="en-US" sz="3400" dirty="0" err="1"/>
              <a:t>SumOf</a:t>
            </a:r>
            <a:r>
              <a:rPr lang="en-US" sz="3400" dirty="0"/>
              <a:t> ENDP </a:t>
            </a:r>
          </a:p>
          <a:p>
            <a:pPr lvl="2"/>
            <a:endParaRPr lang="en-US" sz="3400" dirty="0"/>
          </a:p>
          <a:p>
            <a:pPr lvl="2"/>
            <a:endParaRPr lang="en-US" sz="3400" dirty="0"/>
          </a:p>
          <a:p>
            <a:pPr lvl="2">
              <a:buNone/>
            </a:pPr>
            <a:r>
              <a:rPr lang="en-US" sz="3400" i="1" dirty="0"/>
              <a:t>Call </a:t>
            </a:r>
            <a:r>
              <a:rPr lang="en-US" sz="3400" dirty="0" err="1"/>
              <a:t>SumOf</a:t>
            </a:r>
            <a:endParaRPr lang="en-US" sz="3400" dirty="0"/>
          </a:p>
          <a:p>
            <a:endParaRPr lang="en-IN" dirty="0"/>
          </a:p>
        </p:txBody>
      </p:sp>
    </p:spTree>
    <p:extLst>
      <p:ext uri="{BB962C8B-B14F-4D97-AF65-F5344CB8AC3E}">
        <p14:creationId xmlns:p14="http://schemas.microsoft.com/office/powerpoint/2010/main" val="1501372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18FC-32DC-4060-AF51-8965822B3C79}"/>
              </a:ext>
            </a:extLst>
          </p:cNvPr>
          <p:cNvSpPr>
            <a:spLocks noGrp="1"/>
          </p:cNvSpPr>
          <p:nvPr>
            <p:ph type="title"/>
          </p:nvPr>
        </p:nvSpPr>
        <p:spPr/>
        <p:txBody>
          <a:bodyPr/>
          <a:lstStyle/>
          <a:p>
            <a:r>
              <a:rPr lang="en-US" dirty="0"/>
              <a:t>Eg:2 for Procedure</a:t>
            </a:r>
          </a:p>
        </p:txBody>
      </p:sp>
      <p:pic>
        <p:nvPicPr>
          <p:cNvPr id="4" name="Content Placeholder 3">
            <a:extLst>
              <a:ext uri="{FF2B5EF4-FFF2-40B4-BE49-F238E27FC236}">
                <a16:creationId xmlns:a16="http://schemas.microsoft.com/office/drawing/2014/main" id="{218E9038-9347-46C5-9F3A-BB6A9CB1BA7F}"/>
              </a:ext>
            </a:extLst>
          </p:cNvPr>
          <p:cNvPicPr>
            <a:picLocks noGrp="1" noChangeAspect="1"/>
          </p:cNvPicPr>
          <p:nvPr>
            <p:ph idx="1"/>
          </p:nvPr>
        </p:nvPicPr>
        <p:blipFill>
          <a:blip r:embed="rId2"/>
          <a:stretch>
            <a:fillRect/>
          </a:stretch>
        </p:blipFill>
        <p:spPr>
          <a:xfrm>
            <a:off x="4039602" y="1825625"/>
            <a:ext cx="4112795" cy="4351338"/>
          </a:xfrm>
          <a:prstGeom prst="rect">
            <a:avLst/>
          </a:prstGeom>
        </p:spPr>
      </p:pic>
    </p:spTree>
    <p:extLst>
      <p:ext uri="{BB962C8B-B14F-4D97-AF65-F5344CB8AC3E}">
        <p14:creationId xmlns:p14="http://schemas.microsoft.com/office/powerpoint/2010/main" val="1829375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7FB01-61E1-B5C4-C199-E881EE9E6F5F}"/>
              </a:ext>
            </a:extLst>
          </p:cNvPr>
          <p:cNvSpPr>
            <a:spLocks noGrp="1"/>
          </p:cNvSpPr>
          <p:nvPr>
            <p:ph type="title"/>
          </p:nvPr>
        </p:nvSpPr>
        <p:spPr>
          <a:xfrm>
            <a:off x="109330" y="79513"/>
            <a:ext cx="11244470" cy="815009"/>
          </a:xfrm>
        </p:spPr>
        <p:txBody>
          <a:bodyPr/>
          <a:lstStyle/>
          <a:p>
            <a:r>
              <a:rPr lang="en-US" dirty="0"/>
              <a:t>Macros</a:t>
            </a:r>
            <a:endParaRPr lang="en-IN" dirty="0"/>
          </a:p>
        </p:txBody>
      </p:sp>
      <p:sp>
        <p:nvSpPr>
          <p:cNvPr id="3" name="Content Placeholder 2">
            <a:extLst>
              <a:ext uri="{FF2B5EF4-FFF2-40B4-BE49-F238E27FC236}">
                <a16:creationId xmlns:a16="http://schemas.microsoft.com/office/drawing/2014/main" id="{E4BE23B3-90CD-8E36-2D0A-2F2EA93EF927}"/>
              </a:ext>
            </a:extLst>
          </p:cNvPr>
          <p:cNvSpPr>
            <a:spLocks noGrp="1"/>
          </p:cNvSpPr>
          <p:nvPr>
            <p:ph idx="1"/>
          </p:nvPr>
        </p:nvSpPr>
        <p:spPr>
          <a:xfrm>
            <a:off x="198783" y="1083365"/>
            <a:ext cx="11887200" cy="5555974"/>
          </a:xfrm>
        </p:spPr>
        <p:txBody>
          <a:bodyPr/>
          <a:lstStyle/>
          <a:p>
            <a:pPr algn="just"/>
            <a:r>
              <a:rPr lang="en-US" dirty="0"/>
              <a:t>A Macro is a </a:t>
            </a:r>
            <a:r>
              <a:rPr lang="en-US" b="1" dirty="0"/>
              <a:t>named block of assembly language statements</a:t>
            </a:r>
            <a:r>
              <a:rPr lang="en-US" dirty="0"/>
              <a:t>. </a:t>
            </a:r>
          </a:p>
          <a:p>
            <a:pPr algn="just"/>
            <a:r>
              <a:rPr lang="en-US" dirty="0"/>
              <a:t>Once defined, it can be invoked as many times in a program as you wish.</a:t>
            </a:r>
          </a:p>
          <a:p>
            <a:pPr algn="just"/>
            <a:r>
              <a:rPr lang="en-US" dirty="0"/>
              <a:t>When you invoke a macro, a copy of its code is inserted directly into the program at the location where it was invoked. </a:t>
            </a:r>
          </a:p>
          <a:p>
            <a:pPr algn="just"/>
            <a:r>
              <a:rPr lang="en-US" dirty="0"/>
              <a:t>This type of automatic code insertion is also known as </a:t>
            </a:r>
            <a:r>
              <a:rPr lang="en-US" b="1" dirty="0"/>
              <a:t>inline expansion. </a:t>
            </a:r>
          </a:p>
          <a:p>
            <a:pPr algn="just"/>
            <a:r>
              <a:rPr lang="en-US" dirty="0"/>
              <a:t>It is customary to refer to calling a macro, although technically there is no CALL instruction involved.</a:t>
            </a:r>
          </a:p>
          <a:p>
            <a:pPr algn="just"/>
            <a:r>
              <a:rPr lang="en-US" dirty="0"/>
              <a:t>Defining Macros: A macro is defined using the MACRO and ENDM directives. </a:t>
            </a:r>
          </a:p>
          <a:p>
            <a:endParaRPr lang="en-IN" dirty="0"/>
          </a:p>
        </p:txBody>
      </p:sp>
    </p:spTree>
    <p:extLst>
      <p:ext uri="{BB962C8B-B14F-4D97-AF65-F5344CB8AC3E}">
        <p14:creationId xmlns:p14="http://schemas.microsoft.com/office/powerpoint/2010/main" val="877757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2FA83-ED21-4360-A791-86157F2370CF}"/>
              </a:ext>
            </a:extLst>
          </p:cNvPr>
          <p:cNvSpPr>
            <a:spLocks noGrp="1"/>
          </p:cNvSpPr>
          <p:nvPr>
            <p:ph type="title"/>
          </p:nvPr>
        </p:nvSpPr>
        <p:spPr>
          <a:xfrm>
            <a:off x="154745" y="1"/>
            <a:ext cx="11199055" cy="1026941"/>
          </a:xfrm>
        </p:spPr>
        <p:txBody>
          <a:bodyPr/>
          <a:lstStyle/>
          <a:p>
            <a:r>
              <a:rPr lang="en-US" dirty="0"/>
              <a:t>Macros</a:t>
            </a:r>
          </a:p>
        </p:txBody>
      </p:sp>
      <p:pic>
        <p:nvPicPr>
          <p:cNvPr id="4" name="Content Placeholder 3">
            <a:extLst>
              <a:ext uri="{FF2B5EF4-FFF2-40B4-BE49-F238E27FC236}">
                <a16:creationId xmlns:a16="http://schemas.microsoft.com/office/drawing/2014/main" id="{FBA88C88-2672-4E1A-9B5D-0BE71501D497}"/>
              </a:ext>
            </a:extLst>
          </p:cNvPr>
          <p:cNvPicPr>
            <a:picLocks noGrp="1" noChangeAspect="1"/>
          </p:cNvPicPr>
          <p:nvPr>
            <p:ph idx="1"/>
          </p:nvPr>
        </p:nvPicPr>
        <p:blipFill>
          <a:blip r:embed="rId2"/>
          <a:stretch>
            <a:fillRect/>
          </a:stretch>
        </p:blipFill>
        <p:spPr>
          <a:xfrm>
            <a:off x="196481" y="1375790"/>
            <a:ext cx="11799037" cy="3871460"/>
          </a:xfrm>
          <a:prstGeom prst="rect">
            <a:avLst/>
          </a:prstGeom>
        </p:spPr>
      </p:pic>
    </p:spTree>
    <p:extLst>
      <p:ext uri="{BB962C8B-B14F-4D97-AF65-F5344CB8AC3E}">
        <p14:creationId xmlns:p14="http://schemas.microsoft.com/office/powerpoint/2010/main" val="2153384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7D125-7C1A-D95D-4FAE-229948D3DAF2}"/>
              </a:ext>
            </a:extLst>
          </p:cNvPr>
          <p:cNvSpPr>
            <a:spLocks noGrp="1"/>
          </p:cNvSpPr>
          <p:nvPr>
            <p:ph type="title"/>
          </p:nvPr>
        </p:nvSpPr>
        <p:spPr>
          <a:xfrm>
            <a:off x="129209" y="79514"/>
            <a:ext cx="11224591" cy="964096"/>
          </a:xfrm>
        </p:spPr>
        <p:txBody>
          <a:bodyPr/>
          <a:lstStyle/>
          <a:p>
            <a:r>
              <a:rPr lang="en-IN" dirty="0"/>
              <a:t>Addressing Modes</a:t>
            </a:r>
          </a:p>
        </p:txBody>
      </p:sp>
      <p:pic>
        <p:nvPicPr>
          <p:cNvPr id="5" name="Content Placeholder 4">
            <a:extLst>
              <a:ext uri="{FF2B5EF4-FFF2-40B4-BE49-F238E27FC236}">
                <a16:creationId xmlns:a16="http://schemas.microsoft.com/office/drawing/2014/main" id="{48046B7C-09B5-B38F-BFC7-435596678367}"/>
              </a:ext>
            </a:extLst>
          </p:cNvPr>
          <p:cNvPicPr>
            <a:picLocks noGrp="1" noChangeAspect="1"/>
          </p:cNvPicPr>
          <p:nvPr>
            <p:ph idx="1"/>
          </p:nvPr>
        </p:nvPicPr>
        <p:blipFill>
          <a:blip r:embed="rId2"/>
          <a:stretch>
            <a:fillRect/>
          </a:stretch>
        </p:blipFill>
        <p:spPr>
          <a:xfrm>
            <a:off x="208721" y="1206834"/>
            <a:ext cx="9724690" cy="5571652"/>
          </a:xfrm>
        </p:spPr>
      </p:pic>
    </p:spTree>
    <p:extLst>
      <p:ext uri="{BB962C8B-B14F-4D97-AF65-F5344CB8AC3E}">
        <p14:creationId xmlns:p14="http://schemas.microsoft.com/office/powerpoint/2010/main" val="4128054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71198-1B80-424D-818B-82C83934FA18}"/>
              </a:ext>
            </a:extLst>
          </p:cNvPr>
          <p:cNvSpPr>
            <a:spLocks noGrp="1"/>
          </p:cNvSpPr>
          <p:nvPr>
            <p:ph type="title"/>
          </p:nvPr>
        </p:nvSpPr>
        <p:spPr>
          <a:xfrm>
            <a:off x="1" y="140677"/>
            <a:ext cx="11353800" cy="844061"/>
          </a:xfrm>
        </p:spPr>
        <p:txBody>
          <a:bodyPr/>
          <a:lstStyle/>
          <a:p>
            <a:r>
              <a:rPr lang="en-US" dirty="0"/>
              <a:t>Macros</a:t>
            </a:r>
          </a:p>
        </p:txBody>
      </p:sp>
      <p:pic>
        <p:nvPicPr>
          <p:cNvPr id="4" name="Content Placeholder 3">
            <a:extLst>
              <a:ext uri="{FF2B5EF4-FFF2-40B4-BE49-F238E27FC236}">
                <a16:creationId xmlns:a16="http://schemas.microsoft.com/office/drawing/2014/main" id="{ACF89960-441C-4887-9D7C-F0F06816AD26}"/>
              </a:ext>
            </a:extLst>
          </p:cNvPr>
          <p:cNvPicPr>
            <a:picLocks noGrp="1" noChangeAspect="1"/>
          </p:cNvPicPr>
          <p:nvPr>
            <p:ph idx="1"/>
          </p:nvPr>
        </p:nvPicPr>
        <p:blipFill>
          <a:blip r:embed="rId2"/>
          <a:stretch>
            <a:fillRect/>
          </a:stretch>
        </p:blipFill>
        <p:spPr>
          <a:xfrm>
            <a:off x="0" y="1378634"/>
            <a:ext cx="12202240" cy="3390314"/>
          </a:xfrm>
          <a:prstGeom prst="rect">
            <a:avLst/>
          </a:prstGeom>
        </p:spPr>
      </p:pic>
    </p:spTree>
    <p:extLst>
      <p:ext uri="{BB962C8B-B14F-4D97-AF65-F5344CB8AC3E}">
        <p14:creationId xmlns:p14="http://schemas.microsoft.com/office/powerpoint/2010/main" val="1016634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0846-21FB-E721-D42B-9EC13C522943}"/>
              </a:ext>
            </a:extLst>
          </p:cNvPr>
          <p:cNvSpPr>
            <a:spLocks noGrp="1"/>
          </p:cNvSpPr>
          <p:nvPr>
            <p:ph type="title"/>
          </p:nvPr>
        </p:nvSpPr>
        <p:spPr>
          <a:xfrm>
            <a:off x="248478" y="188844"/>
            <a:ext cx="11105322" cy="964096"/>
          </a:xfrm>
        </p:spPr>
        <p:txBody>
          <a:bodyPr/>
          <a:lstStyle/>
          <a:p>
            <a:r>
              <a:rPr lang="en-US" dirty="0"/>
              <a:t>Macros</a:t>
            </a:r>
            <a:endParaRPr lang="en-IN" dirty="0"/>
          </a:p>
        </p:txBody>
      </p:sp>
      <p:sp>
        <p:nvSpPr>
          <p:cNvPr id="3" name="Content Placeholder 2">
            <a:extLst>
              <a:ext uri="{FF2B5EF4-FFF2-40B4-BE49-F238E27FC236}">
                <a16:creationId xmlns:a16="http://schemas.microsoft.com/office/drawing/2014/main" id="{AECFC588-EF24-B7D9-7E00-E02DF7290F33}"/>
              </a:ext>
            </a:extLst>
          </p:cNvPr>
          <p:cNvSpPr>
            <a:spLocks noGrp="1"/>
          </p:cNvSpPr>
          <p:nvPr>
            <p:ph idx="1"/>
          </p:nvPr>
        </p:nvSpPr>
        <p:spPr>
          <a:xfrm>
            <a:off x="248479" y="1152940"/>
            <a:ext cx="11455842" cy="5339935"/>
          </a:xfrm>
        </p:spPr>
        <p:txBody>
          <a:bodyPr>
            <a:normAutofit fontScale="92500" lnSpcReduction="20000"/>
          </a:bodyPr>
          <a:lstStyle/>
          <a:p>
            <a:pPr algn="just"/>
            <a:r>
              <a:rPr lang="en-US" sz="2200" b="1" dirty="0"/>
              <a:t>The syntax is: </a:t>
            </a:r>
          </a:p>
          <a:p>
            <a:pPr lvl="2" algn="just">
              <a:buNone/>
            </a:pPr>
            <a:r>
              <a:rPr lang="en-US" sz="2200" dirty="0"/>
              <a:t>macroname MACRO  parameter-1,  parameter-2…</a:t>
            </a:r>
          </a:p>
          <a:p>
            <a:pPr lvl="2" algn="just">
              <a:buNone/>
            </a:pPr>
            <a:r>
              <a:rPr lang="en-US" sz="2200" dirty="0"/>
              <a:t>statement-list </a:t>
            </a:r>
          </a:p>
          <a:p>
            <a:pPr lvl="2" algn="just"/>
            <a:endParaRPr lang="en-US" sz="2200" dirty="0"/>
          </a:p>
          <a:p>
            <a:pPr lvl="2" algn="just">
              <a:buNone/>
            </a:pPr>
            <a:r>
              <a:rPr lang="en-US" sz="2200" dirty="0"/>
              <a:t>. . . ENDM</a:t>
            </a:r>
          </a:p>
          <a:p>
            <a:pPr lvl="2" algn="just"/>
            <a:endParaRPr lang="en-US" sz="2200" dirty="0"/>
          </a:p>
          <a:p>
            <a:pPr lvl="2">
              <a:buNone/>
            </a:pPr>
            <a:r>
              <a:rPr lang="en-US" sz="2200" dirty="0"/>
              <a:t>The syntax for calling a macro is: </a:t>
            </a:r>
          </a:p>
          <a:p>
            <a:pPr lvl="2">
              <a:buNone/>
            </a:pPr>
            <a:r>
              <a:rPr lang="en-US" sz="2200" i="1" dirty="0"/>
              <a:t>macroname argument-1, argument-2, ... </a:t>
            </a:r>
            <a:endParaRPr lang="en-US" sz="2200" dirty="0"/>
          </a:p>
          <a:p>
            <a:pPr lvl="2" algn="just">
              <a:buNone/>
            </a:pPr>
            <a:endParaRPr lang="en-US" sz="2200" dirty="0"/>
          </a:p>
          <a:p>
            <a:pPr lvl="2" algn="just">
              <a:buNone/>
            </a:pPr>
            <a:r>
              <a:rPr lang="en-US" sz="2200" dirty="0"/>
              <a:t>Ex:</a:t>
            </a:r>
          </a:p>
          <a:p>
            <a:pPr lvl="2" algn="just">
              <a:buNone/>
            </a:pPr>
            <a:r>
              <a:rPr lang="en-US" sz="2200" dirty="0"/>
              <a:t>Ch DB ‘E’</a:t>
            </a:r>
          </a:p>
          <a:p>
            <a:pPr lvl="2">
              <a:buNone/>
            </a:pPr>
            <a:r>
              <a:rPr lang="en-US" sz="2200" dirty="0"/>
              <a:t>Putchar MACRO char </a:t>
            </a:r>
          </a:p>
          <a:p>
            <a:pPr lvl="2">
              <a:buNone/>
            </a:pPr>
            <a:r>
              <a:rPr lang="en-US" sz="2200" dirty="0"/>
              <a:t>mov </a:t>
            </a:r>
            <a:r>
              <a:rPr lang="en-US" sz="2200"/>
              <a:t>dl, char </a:t>
            </a:r>
            <a:endParaRPr lang="en-US" sz="2200" dirty="0"/>
          </a:p>
          <a:p>
            <a:pPr lvl="2">
              <a:buNone/>
            </a:pPr>
            <a:r>
              <a:rPr lang="en-US" sz="2200" dirty="0"/>
              <a:t>mov ah,02h </a:t>
            </a:r>
          </a:p>
          <a:p>
            <a:pPr lvl="2">
              <a:buNone/>
            </a:pPr>
            <a:r>
              <a:rPr lang="en-US" sz="2200" dirty="0"/>
              <a:t>int 21h </a:t>
            </a:r>
          </a:p>
          <a:p>
            <a:pPr lvl="2">
              <a:buNone/>
            </a:pPr>
            <a:r>
              <a:rPr lang="en-US" sz="2200" dirty="0"/>
              <a:t>ENDM </a:t>
            </a:r>
          </a:p>
          <a:p>
            <a:pPr lvl="2">
              <a:buNone/>
            </a:pPr>
            <a:endParaRPr lang="en-US" sz="2200" dirty="0"/>
          </a:p>
          <a:p>
            <a:pPr lvl="2">
              <a:buNone/>
            </a:pPr>
            <a:r>
              <a:rPr lang="en-US" sz="2200" dirty="0"/>
              <a:t>Putchar ch; calling a macro</a:t>
            </a:r>
          </a:p>
          <a:p>
            <a:endParaRPr lang="en-IN" dirty="0"/>
          </a:p>
        </p:txBody>
      </p:sp>
    </p:spTree>
    <p:extLst>
      <p:ext uri="{BB962C8B-B14F-4D97-AF65-F5344CB8AC3E}">
        <p14:creationId xmlns:p14="http://schemas.microsoft.com/office/powerpoint/2010/main" val="38873154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7EE23-9857-4FC4-A454-77EFA4C557FA}"/>
              </a:ext>
            </a:extLst>
          </p:cNvPr>
          <p:cNvSpPr>
            <a:spLocks noGrp="1"/>
          </p:cNvSpPr>
          <p:nvPr>
            <p:ph type="title"/>
          </p:nvPr>
        </p:nvSpPr>
        <p:spPr>
          <a:xfrm>
            <a:off x="323557" y="140677"/>
            <a:ext cx="11030243" cy="858129"/>
          </a:xfrm>
        </p:spPr>
        <p:txBody>
          <a:bodyPr/>
          <a:lstStyle/>
          <a:p>
            <a:r>
              <a:rPr lang="en-US" b="1" dirty="0">
                <a:solidFill>
                  <a:srgbClr val="C00000"/>
                </a:solidFill>
              </a:rPr>
              <a:t>Difference Between Macro and Procedure</a:t>
            </a:r>
            <a:endParaRPr lang="en-US" dirty="0"/>
          </a:p>
        </p:txBody>
      </p:sp>
      <p:pic>
        <p:nvPicPr>
          <p:cNvPr id="4" name="Content Placeholder 3">
            <a:extLst>
              <a:ext uri="{FF2B5EF4-FFF2-40B4-BE49-F238E27FC236}">
                <a16:creationId xmlns:a16="http://schemas.microsoft.com/office/drawing/2014/main" id="{FBE2BDA0-455B-49A0-9971-D1665BE327A7}"/>
              </a:ext>
            </a:extLst>
          </p:cNvPr>
          <p:cNvPicPr>
            <a:picLocks noGrp="1" noChangeAspect="1"/>
          </p:cNvPicPr>
          <p:nvPr>
            <p:ph idx="1"/>
          </p:nvPr>
        </p:nvPicPr>
        <p:blipFill>
          <a:blip r:embed="rId2"/>
          <a:stretch>
            <a:fillRect/>
          </a:stretch>
        </p:blipFill>
        <p:spPr>
          <a:xfrm>
            <a:off x="1301814" y="1278852"/>
            <a:ext cx="9027289" cy="5318896"/>
          </a:xfrm>
          <a:prstGeom prst="rect">
            <a:avLst/>
          </a:prstGeom>
        </p:spPr>
      </p:pic>
    </p:spTree>
    <p:extLst>
      <p:ext uri="{BB962C8B-B14F-4D97-AF65-F5344CB8AC3E}">
        <p14:creationId xmlns:p14="http://schemas.microsoft.com/office/powerpoint/2010/main" val="766936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85EF-4B51-4045-A2FA-0EAB4996A269}"/>
              </a:ext>
            </a:extLst>
          </p:cNvPr>
          <p:cNvSpPr>
            <a:spLocks noGrp="1"/>
          </p:cNvSpPr>
          <p:nvPr>
            <p:ph type="title"/>
          </p:nvPr>
        </p:nvSpPr>
        <p:spPr>
          <a:xfrm>
            <a:off x="1" y="1"/>
            <a:ext cx="11353800" cy="801857"/>
          </a:xfrm>
        </p:spPr>
        <p:txBody>
          <a:bodyPr/>
          <a:lstStyle/>
          <a:p>
            <a:r>
              <a:rPr lang="en-US" dirty="0"/>
              <a:t>ALP TO EVALUATE ARITHMETIC EXPRESSION</a:t>
            </a:r>
          </a:p>
        </p:txBody>
      </p:sp>
      <p:sp>
        <p:nvSpPr>
          <p:cNvPr id="3" name="Content Placeholder 2">
            <a:extLst>
              <a:ext uri="{FF2B5EF4-FFF2-40B4-BE49-F238E27FC236}">
                <a16:creationId xmlns:a16="http://schemas.microsoft.com/office/drawing/2014/main" id="{D008548D-DFA8-40DA-8548-7AE60D0753D3}"/>
              </a:ext>
            </a:extLst>
          </p:cNvPr>
          <p:cNvSpPr>
            <a:spLocks noGrp="1"/>
          </p:cNvSpPr>
          <p:nvPr>
            <p:ph idx="1"/>
          </p:nvPr>
        </p:nvSpPr>
        <p:spPr>
          <a:xfrm>
            <a:off x="196948" y="900332"/>
            <a:ext cx="11887199" cy="5838093"/>
          </a:xfrm>
        </p:spPr>
        <p:txBody>
          <a:bodyPr>
            <a:normAutofit lnSpcReduction="10000"/>
          </a:bodyPr>
          <a:lstStyle/>
          <a:p>
            <a:pPr marL="0" indent="0">
              <a:buNone/>
            </a:pPr>
            <a:r>
              <a:rPr lang="en-US" sz="2000" dirty="0"/>
              <a:t>ASSUME CS:CODE,DS:DATA,ES:EXTRA</a:t>
            </a:r>
          </a:p>
          <a:p>
            <a:pPr marL="0" indent="0">
              <a:buNone/>
            </a:pPr>
            <a:r>
              <a:rPr lang="en-US" sz="2000" dirty="0"/>
              <a:t>DATA SEGMENT</a:t>
            </a:r>
          </a:p>
          <a:p>
            <a:pPr marL="0" indent="0">
              <a:buNone/>
            </a:pPr>
            <a:r>
              <a:rPr lang="en-US" sz="2000" dirty="0"/>
              <a:t>A DW 0005H</a:t>
            </a:r>
          </a:p>
          <a:p>
            <a:pPr marL="0" indent="0">
              <a:buNone/>
            </a:pPr>
            <a:r>
              <a:rPr lang="en-US" sz="2000" dirty="0"/>
              <a:t>B DW 0004H</a:t>
            </a:r>
          </a:p>
          <a:p>
            <a:pPr marL="0" indent="0">
              <a:buNone/>
            </a:pPr>
            <a:r>
              <a:rPr lang="en-US" sz="2000" dirty="0"/>
              <a:t>C DW 0003H</a:t>
            </a:r>
          </a:p>
          <a:p>
            <a:pPr marL="0" indent="0">
              <a:buNone/>
            </a:pPr>
            <a:r>
              <a:rPr lang="en-US" sz="2000" dirty="0"/>
              <a:t>X DW 0001H</a:t>
            </a:r>
          </a:p>
          <a:p>
            <a:pPr marL="0" indent="0">
              <a:buNone/>
            </a:pPr>
            <a:r>
              <a:rPr lang="en-US" sz="2000" dirty="0"/>
              <a:t>DATA ENDS</a:t>
            </a:r>
          </a:p>
          <a:p>
            <a:pPr marL="0" indent="0">
              <a:buNone/>
            </a:pPr>
            <a:r>
              <a:rPr lang="en-US" sz="2000" dirty="0"/>
              <a:t>EXTRA SEGMENT</a:t>
            </a:r>
          </a:p>
          <a:p>
            <a:pPr marL="0" indent="0">
              <a:buNone/>
            </a:pPr>
            <a:r>
              <a:rPr lang="en-US" sz="2000" dirty="0"/>
              <a:t>RESULT DW ?</a:t>
            </a:r>
          </a:p>
          <a:p>
            <a:pPr marL="0" indent="0">
              <a:buNone/>
            </a:pPr>
            <a:r>
              <a:rPr lang="en-US" sz="2000" dirty="0"/>
              <a:t>EXTRA ENDS</a:t>
            </a:r>
          </a:p>
          <a:p>
            <a:pPr marL="0" indent="0">
              <a:buNone/>
            </a:pPr>
            <a:r>
              <a:rPr lang="en-US" sz="2000" dirty="0"/>
              <a:t>CODE  SEGMENT</a:t>
            </a:r>
          </a:p>
          <a:p>
            <a:pPr marL="0" indent="0">
              <a:buNone/>
            </a:pPr>
            <a:r>
              <a:rPr lang="en-US" sz="2000" dirty="0"/>
              <a:t>START:MOV AX,DATA</a:t>
            </a:r>
          </a:p>
          <a:p>
            <a:pPr marL="0" indent="0">
              <a:buNone/>
            </a:pPr>
            <a:r>
              <a:rPr lang="en-US" sz="2000" dirty="0"/>
              <a:t>MOV DS,AX</a:t>
            </a:r>
          </a:p>
          <a:p>
            <a:pPr marL="0" indent="0">
              <a:buNone/>
            </a:pPr>
            <a:r>
              <a:rPr lang="en-US" sz="2000" dirty="0"/>
              <a:t>MOV AX,EXTRA</a:t>
            </a:r>
          </a:p>
          <a:p>
            <a:pPr marL="0" indent="0">
              <a:buNone/>
            </a:pPr>
            <a:r>
              <a:rPr lang="en-US" sz="2000" dirty="0"/>
              <a:t>MOV ES,AX</a:t>
            </a:r>
          </a:p>
          <a:p>
            <a:pPr marL="0" indent="0">
              <a:buNone/>
            </a:pPr>
            <a:endParaRPr lang="en-US" sz="2000" dirty="0"/>
          </a:p>
        </p:txBody>
      </p:sp>
    </p:spTree>
    <p:extLst>
      <p:ext uri="{BB962C8B-B14F-4D97-AF65-F5344CB8AC3E}">
        <p14:creationId xmlns:p14="http://schemas.microsoft.com/office/powerpoint/2010/main" val="325317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2F28D-41D9-408B-92EF-86F942BEEABE}"/>
              </a:ext>
            </a:extLst>
          </p:cNvPr>
          <p:cNvSpPr>
            <a:spLocks noGrp="1"/>
          </p:cNvSpPr>
          <p:nvPr>
            <p:ph type="title"/>
          </p:nvPr>
        </p:nvSpPr>
        <p:spPr>
          <a:xfrm>
            <a:off x="126608" y="1"/>
            <a:ext cx="11816863" cy="844061"/>
          </a:xfrm>
        </p:spPr>
        <p:txBody>
          <a:bodyPr/>
          <a:lstStyle/>
          <a:p>
            <a:r>
              <a:rPr lang="en-US" dirty="0"/>
              <a:t>ALP TO EVALUATE ARITHMETIC EXPRESSION</a:t>
            </a:r>
          </a:p>
        </p:txBody>
      </p:sp>
      <p:sp>
        <p:nvSpPr>
          <p:cNvPr id="3" name="Content Placeholder 2">
            <a:extLst>
              <a:ext uri="{FF2B5EF4-FFF2-40B4-BE49-F238E27FC236}">
                <a16:creationId xmlns:a16="http://schemas.microsoft.com/office/drawing/2014/main" id="{39CA6856-FE8F-4058-A28F-4514BC77F24A}"/>
              </a:ext>
            </a:extLst>
          </p:cNvPr>
          <p:cNvSpPr>
            <a:spLocks noGrp="1"/>
          </p:cNvSpPr>
          <p:nvPr>
            <p:ph idx="1"/>
          </p:nvPr>
        </p:nvSpPr>
        <p:spPr>
          <a:xfrm>
            <a:off x="0" y="844061"/>
            <a:ext cx="12065391" cy="6013937"/>
          </a:xfrm>
        </p:spPr>
        <p:txBody>
          <a:bodyPr>
            <a:normAutofit fontScale="92500" lnSpcReduction="20000"/>
          </a:bodyPr>
          <a:lstStyle/>
          <a:p>
            <a:pPr marL="0" indent="0">
              <a:buNone/>
            </a:pPr>
            <a:r>
              <a:rPr lang="en-US" dirty="0"/>
              <a:t>MOV AX,X</a:t>
            </a:r>
          </a:p>
          <a:p>
            <a:pPr marL="0" indent="0">
              <a:buNone/>
            </a:pPr>
            <a:r>
              <a:rPr lang="en-US" dirty="0"/>
              <a:t>MUL AX       ; X*X</a:t>
            </a:r>
          </a:p>
          <a:p>
            <a:pPr marL="0" indent="0">
              <a:buNone/>
            </a:pPr>
            <a:r>
              <a:rPr lang="en-US" dirty="0"/>
              <a:t>MOV BX,A</a:t>
            </a:r>
          </a:p>
          <a:p>
            <a:pPr marL="0" indent="0">
              <a:buNone/>
            </a:pPr>
            <a:r>
              <a:rPr lang="en-US" dirty="0"/>
              <a:t>MUL BX       ; A*X*X</a:t>
            </a:r>
          </a:p>
          <a:p>
            <a:pPr marL="0" indent="0">
              <a:buNone/>
            </a:pPr>
            <a:r>
              <a:rPr lang="en-US" dirty="0"/>
              <a:t>MOV BX,AX      ;A*X*X</a:t>
            </a:r>
          </a:p>
          <a:p>
            <a:pPr marL="0" indent="0">
              <a:buNone/>
            </a:pPr>
            <a:r>
              <a:rPr lang="en-US" dirty="0"/>
              <a:t>MOV AX,X</a:t>
            </a:r>
          </a:p>
          <a:p>
            <a:pPr marL="0" indent="0">
              <a:buNone/>
            </a:pPr>
            <a:r>
              <a:rPr lang="en-US" dirty="0"/>
              <a:t>MOV CX,B</a:t>
            </a:r>
          </a:p>
          <a:p>
            <a:pPr marL="0" indent="0">
              <a:buNone/>
            </a:pPr>
            <a:r>
              <a:rPr lang="en-US" dirty="0"/>
              <a:t>MUL CX</a:t>
            </a:r>
          </a:p>
          <a:p>
            <a:pPr marL="0" indent="0">
              <a:buNone/>
            </a:pPr>
            <a:r>
              <a:rPr lang="en-US" dirty="0"/>
              <a:t>ADD AX,BX</a:t>
            </a:r>
          </a:p>
          <a:p>
            <a:pPr marL="0" indent="0">
              <a:buNone/>
            </a:pPr>
            <a:r>
              <a:rPr lang="en-US" dirty="0"/>
              <a:t>ADD AX,C</a:t>
            </a:r>
          </a:p>
          <a:p>
            <a:pPr marL="0" indent="0">
              <a:buNone/>
            </a:pPr>
            <a:r>
              <a:rPr lang="en-US" dirty="0"/>
              <a:t>MOV RESULT,AX</a:t>
            </a:r>
          </a:p>
          <a:p>
            <a:pPr marL="0" indent="0">
              <a:buNone/>
            </a:pPr>
            <a:r>
              <a:rPr lang="en-US" dirty="0"/>
              <a:t>CODE ENDS</a:t>
            </a:r>
          </a:p>
          <a:p>
            <a:pPr marL="0" indent="0">
              <a:buNone/>
            </a:pPr>
            <a:r>
              <a:rPr lang="en-US" dirty="0"/>
              <a:t>END START</a:t>
            </a:r>
          </a:p>
          <a:p>
            <a:pPr marL="0" indent="0">
              <a:buNone/>
            </a:pPr>
            <a:r>
              <a:rPr lang="en-US" dirty="0"/>
              <a:t>END</a:t>
            </a:r>
          </a:p>
        </p:txBody>
      </p:sp>
    </p:spTree>
    <p:extLst>
      <p:ext uri="{BB962C8B-B14F-4D97-AF65-F5344CB8AC3E}">
        <p14:creationId xmlns:p14="http://schemas.microsoft.com/office/powerpoint/2010/main" val="18177682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ABC31-2331-4C5F-AB94-68CBC7E61286}"/>
              </a:ext>
            </a:extLst>
          </p:cNvPr>
          <p:cNvSpPr>
            <a:spLocks noGrp="1"/>
          </p:cNvSpPr>
          <p:nvPr>
            <p:ph type="title"/>
          </p:nvPr>
        </p:nvSpPr>
        <p:spPr>
          <a:xfrm>
            <a:off x="98474" y="98476"/>
            <a:ext cx="12093525" cy="787790"/>
          </a:xfrm>
        </p:spPr>
        <p:txBody>
          <a:bodyPr/>
          <a:lstStyle/>
          <a:p>
            <a:r>
              <a:rPr lang="en-US" dirty="0"/>
              <a:t>ALP TO FIND THE HIGHEST IN SERIES OF NUMBERS</a:t>
            </a:r>
          </a:p>
        </p:txBody>
      </p:sp>
      <p:sp>
        <p:nvSpPr>
          <p:cNvPr id="3" name="Content Placeholder 2">
            <a:extLst>
              <a:ext uri="{FF2B5EF4-FFF2-40B4-BE49-F238E27FC236}">
                <a16:creationId xmlns:a16="http://schemas.microsoft.com/office/drawing/2014/main" id="{E9C99E87-170E-4218-97D8-58B55D51881F}"/>
              </a:ext>
            </a:extLst>
          </p:cNvPr>
          <p:cNvSpPr>
            <a:spLocks noGrp="1"/>
          </p:cNvSpPr>
          <p:nvPr>
            <p:ph idx="1"/>
          </p:nvPr>
        </p:nvSpPr>
        <p:spPr>
          <a:xfrm>
            <a:off x="98474" y="886266"/>
            <a:ext cx="11915334" cy="5873259"/>
          </a:xfrm>
        </p:spPr>
        <p:txBody>
          <a:bodyPr>
            <a:noAutofit/>
          </a:bodyPr>
          <a:lstStyle/>
          <a:p>
            <a:r>
              <a:rPr lang="en-US" sz="1800" dirty="0"/>
              <a:t>Series of 100 numbers from [42000h] location. DS:4000 SI:2000</a:t>
            </a:r>
          </a:p>
          <a:p>
            <a:r>
              <a:rPr lang="en-US" sz="1800" dirty="0"/>
              <a:t>(100)d-&gt;0064h</a:t>
            </a:r>
          </a:p>
          <a:p>
            <a:r>
              <a:rPr lang="en-US" sz="1800" dirty="0"/>
              <a:t>Store the count in CX register.</a:t>
            </a:r>
          </a:p>
          <a:p>
            <a:pPr marL="0" indent="0">
              <a:buNone/>
            </a:pPr>
            <a:r>
              <a:rPr lang="en-US" sz="1800" b="1" dirty="0"/>
              <a:t>Program</a:t>
            </a:r>
          </a:p>
          <a:p>
            <a:pPr marL="0" indent="0">
              <a:buNone/>
            </a:pPr>
            <a:r>
              <a:rPr lang="en-US" sz="1800" dirty="0"/>
              <a:t>ASSUME CS:CODE,DS:DATA</a:t>
            </a:r>
          </a:p>
          <a:p>
            <a:pPr marL="0" indent="0">
              <a:buNone/>
            </a:pPr>
            <a:r>
              <a:rPr lang="en-US" sz="1800" dirty="0"/>
              <a:t>CODE SEGMENT</a:t>
            </a:r>
          </a:p>
          <a:p>
            <a:pPr marL="0" indent="0">
              <a:buNone/>
            </a:pPr>
            <a:r>
              <a:rPr lang="en-US" sz="1800" dirty="0"/>
              <a:t>START: MOV AX,4000H</a:t>
            </a:r>
          </a:p>
          <a:p>
            <a:pPr marL="0" indent="0">
              <a:buNone/>
            </a:pPr>
            <a:r>
              <a:rPr lang="en-US" sz="1800" dirty="0"/>
              <a:t>MOV DS,AX</a:t>
            </a:r>
          </a:p>
          <a:p>
            <a:pPr marL="0" indent="0">
              <a:buNone/>
            </a:pPr>
            <a:r>
              <a:rPr lang="en-US" sz="1800" dirty="0"/>
              <a:t>MOV SI,2000H</a:t>
            </a:r>
          </a:p>
          <a:p>
            <a:pPr marL="0" indent="0">
              <a:buNone/>
            </a:pPr>
            <a:r>
              <a:rPr lang="en-US" sz="1800" dirty="0"/>
              <a:t>MOV CX,0064H</a:t>
            </a:r>
          </a:p>
          <a:p>
            <a:pPr marL="0" indent="0">
              <a:buNone/>
            </a:pPr>
            <a:r>
              <a:rPr lang="en-US" sz="1800" dirty="0"/>
              <a:t>MOV AL,00H</a:t>
            </a:r>
          </a:p>
          <a:p>
            <a:pPr marL="0" indent="0">
              <a:buNone/>
            </a:pPr>
            <a:r>
              <a:rPr lang="en-US" sz="1800" dirty="0"/>
              <a:t>BACK: CMP AL,[SI]</a:t>
            </a:r>
          </a:p>
          <a:p>
            <a:pPr marL="0" indent="0">
              <a:buNone/>
            </a:pPr>
            <a:r>
              <a:rPr lang="en-US" sz="1800" dirty="0"/>
              <a:t>JNC SKIP</a:t>
            </a:r>
          </a:p>
          <a:p>
            <a:pPr marL="0" indent="0">
              <a:buNone/>
            </a:pPr>
            <a:r>
              <a:rPr lang="en-US" sz="1800" dirty="0"/>
              <a:t>MOV AL,[SI]</a:t>
            </a:r>
          </a:p>
          <a:p>
            <a:pPr marL="0" indent="0">
              <a:buNone/>
            </a:pPr>
            <a:r>
              <a:rPr lang="en-US" sz="1800" dirty="0"/>
              <a:t>SKIP:INC SI</a:t>
            </a:r>
          </a:p>
          <a:p>
            <a:pPr marL="0" indent="0">
              <a:buNone/>
            </a:pPr>
            <a:r>
              <a:rPr lang="en-US" sz="1800" dirty="0"/>
              <a:t>LOOP BACK</a:t>
            </a:r>
          </a:p>
        </p:txBody>
      </p:sp>
    </p:spTree>
    <p:extLst>
      <p:ext uri="{BB962C8B-B14F-4D97-AF65-F5344CB8AC3E}">
        <p14:creationId xmlns:p14="http://schemas.microsoft.com/office/powerpoint/2010/main" val="23027078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3D141-9FDE-42F7-A886-56465D08E8E3}"/>
              </a:ext>
            </a:extLst>
          </p:cNvPr>
          <p:cNvSpPr>
            <a:spLocks noGrp="1"/>
          </p:cNvSpPr>
          <p:nvPr>
            <p:ph type="title"/>
          </p:nvPr>
        </p:nvSpPr>
        <p:spPr>
          <a:xfrm>
            <a:off x="0" y="1"/>
            <a:ext cx="12192000" cy="1012873"/>
          </a:xfrm>
        </p:spPr>
        <p:txBody>
          <a:bodyPr/>
          <a:lstStyle/>
          <a:p>
            <a:r>
              <a:rPr lang="en-US" dirty="0"/>
              <a:t>ALP TO FIND THE HIGHEST IN SERIES OF NUMBERS</a:t>
            </a:r>
          </a:p>
        </p:txBody>
      </p:sp>
      <p:sp>
        <p:nvSpPr>
          <p:cNvPr id="3" name="Content Placeholder 2">
            <a:extLst>
              <a:ext uri="{FF2B5EF4-FFF2-40B4-BE49-F238E27FC236}">
                <a16:creationId xmlns:a16="http://schemas.microsoft.com/office/drawing/2014/main" id="{63B5C967-738F-404A-99A7-1810B720E85F}"/>
              </a:ext>
            </a:extLst>
          </p:cNvPr>
          <p:cNvSpPr>
            <a:spLocks noGrp="1"/>
          </p:cNvSpPr>
          <p:nvPr>
            <p:ph idx="1"/>
          </p:nvPr>
        </p:nvSpPr>
        <p:spPr>
          <a:xfrm>
            <a:off x="281354" y="1237957"/>
            <a:ext cx="11072446" cy="4939006"/>
          </a:xfrm>
        </p:spPr>
        <p:txBody>
          <a:bodyPr/>
          <a:lstStyle/>
          <a:p>
            <a:pPr marL="0" indent="0">
              <a:buNone/>
            </a:pPr>
            <a:r>
              <a:rPr lang="en-US" dirty="0"/>
              <a:t>MOV [SI</a:t>
            </a:r>
            <a:r>
              <a:rPr lang="en-US"/>
              <a:t>],AL;MOVE THE HIGHEST NUMBER FROM AL TO [SI]</a:t>
            </a:r>
            <a:endParaRPr lang="en-US" dirty="0"/>
          </a:p>
          <a:p>
            <a:pPr marL="0" indent="0">
              <a:buNone/>
            </a:pPr>
            <a:r>
              <a:rPr lang="en-US" dirty="0"/>
              <a:t>INT 03H</a:t>
            </a:r>
          </a:p>
          <a:p>
            <a:pPr marL="0" indent="0">
              <a:buNone/>
            </a:pPr>
            <a:r>
              <a:rPr lang="en-US" dirty="0"/>
              <a:t>CODE ENDS</a:t>
            </a:r>
          </a:p>
          <a:p>
            <a:pPr marL="0" indent="0">
              <a:buNone/>
            </a:pPr>
            <a:r>
              <a:rPr lang="en-US" dirty="0"/>
              <a:t>END START</a:t>
            </a:r>
          </a:p>
          <a:p>
            <a:pPr marL="0" indent="0">
              <a:buNone/>
            </a:pPr>
            <a:r>
              <a:rPr lang="en-US" dirty="0"/>
              <a:t>END</a:t>
            </a:r>
          </a:p>
          <a:p>
            <a:endParaRPr lang="en-US" dirty="0"/>
          </a:p>
        </p:txBody>
      </p:sp>
    </p:spTree>
    <p:extLst>
      <p:ext uri="{BB962C8B-B14F-4D97-AF65-F5344CB8AC3E}">
        <p14:creationId xmlns:p14="http://schemas.microsoft.com/office/powerpoint/2010/main" val="34783719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54A80-0D93-486A-9BED-696BFD73D94C}"/>
              </a:ext>
            </a:extLst>
          </p:cNvPr>
          <p:cNvSpPr>
            <a:spLocks noGrp="1"/>
          </p:cNvSpPr>
          <p:nvPr>
            <p:ph type="title"/>
          </p:nvPr>
        </p:nvSpPr>
        <p:spPr>
          <a:xfrm>
            <a:off x="196948" y="98475"/>
            <a:ext cx="11156852" cy="886263"/>
          </a:xfrm>
        </p:spPr>
        <p:txBody>
          <a:bodyPr/>
          <a:lstStyle/>
          <a:p>
            <a:r>
              <a:rPr lang="en-US" dirty="0"/>
              <a:t>Find EVEN OR ODD IN A SERIES OF NUMBERS</a:t>
            </a:r>
          </a:p>
        </p:txBody>
      </p:sp>
      <p:sp>
        <p:nvSpPr>
          <p:cNvPr id="3" name="Content Placeholder 2">
            <a:extLst>
              <a:ext uri="{FF2B5EF4-FFF2-40B4-BE49-F238E27FC236}">
                <a16:creationId xmlns:a16="http://schemas.microsoft.com/office/drawing/2014/main" id="{8C99DA94-D16F-47C1-96D5-4948897D9642}"/>
              </a:ext>
            </a:extLst>
          </p:cNvPr>
          <p:cNvSpPr>
            <a:spLocks noGrp="1"/>
          </p:cNvSpPr>
          <p:nvPr>
            <p:ph idx="1"/>
          </p:nvPr>
        </p:nvSpPr>
        <p:spPr>
          <a:xfrm>
            <a:off x="196948" y="1097280"/>
            <a:ext cx="11704320" cy="5662245"/>
          </a:xfrm>
        </p:spPr>
        <p:txBody>
          <a:bodyPr/>
          <a:lstStyle/>
          <a:p>
            <a:r>
              <a:rPr lang="en-US" dirty="0"/>
              <a:t>Series of 100 numbers from [42000h] location. DS:4000 SI:2000</a:t>
            </a:r>
          </a:p>
          <a:p>
            <a:r>
              <a:rPr lang="en-US" dirty="0"/>
              <a:t>(100)d-&gt;0064h</a:t>
            </a:r>
          </a:p>
          <a:p>
            <a:r>
              <a:rPr lang="en-US" dirty="0"/>
              <a:t>Store the count in CX register.</a:t>
            </a:r>
          </a:p>
          <a:p>
            <a:pPr marL="0" indent="0">
              <a:buNone/>
            </a:pPr>
            <a:r>
              <a:rPr lang="en-US" dirty="0"/>
              <a:t>ASSUME CS:CODE,DS:DATA</a:t>
            </a:r>
          </a:p>
          <a:p>
            <a:pPr marL="0" indent="0">
              <a:buNone/>
            </a:pPr>
            <a:r>
              <a:rPr lang="en-US" dirty="0"/>
              <a:t>CODE SEGMENT</a:t>
            </a:r>
          </a:p>
          <a:p>
            <a:pPr marL="0" indent="0">
              <a:buNone/>
            </a:pPr>
            <a:r>
              <a:rPr lang="en-US" dirty="0"/>
              <a:t>START: MOV AX,4000H</a:t>
            </a:r>
          </a:p>
          <a:p>
            <a:pPr marL="0" indent="0">
              <a:buNone/>
            </a:pPr>
            <a:r>
              <a:rPr lang="en-US" dirty="0"/>
              <a:t>MOV DS,AX</a:t>
            </a:r>
          </a:p>
          <a:p>
            <a:pPr marL="0" indent="0">
              <a:buNone/>
            </a:pPr>
            <a:r>
              <a:rPr lang="en-US" dirty="0"/>
              <a:t>MOV SI,2000H</a:t>
            </a:r>
          </a:p>
          <a:p>
            <a:pPr marL="0" indent="0">
              <a:buNone/>
            </a:pPr>
            <a:r>
              <a:rPr lang="en-US" dirty="0"/>
              <a:t>MOV CX,0064H</a:t>
            </a:r>
          </a:p>
          <a:p>
            <a:pPr marL="0" indent="0">
              <a:buNone/>
            </a:pPr>
            <a:r>
              <a:rPr lang="en-US" dirty="0"/>
              <a:t>Mov BL,00H;even count</a:t>
            </a:r>
          </a:p>
          <a:p>
            <a:pPr marL="0" indent="0">
              <a:buNone/>
            </a:pPr>
            <a:r>
              <a:rPr lang="en-US" dirty="0"/>
              <a:t>Mov BH,00H;even count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4705135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3481D-3B1F-4F68-99B2-FD597978A75D}"/>
              </a:ext>
            </a:extLst>
          </p:cNvPr>
          <p:cNvSpPr>
            <a:spLocks noGrp="1"/>
          </p:cNvSpPr>
          <p:nvPr>
            <p:ph type="title"/>
          </p:nvPr>
        </p:nvSpPr>
        <p:spPr>
          <a:xfrm>
            <a:off x="126609" y="154745"/>
            <a:ext cx="11901268" cy="759655"/>
          </a:xfrm>
        </p:spPr>
        <p:txBody>
          <a:bodyPr/>
          <a:lstStyle/>
          <a:p>
            <a:r>
              <a:rPr lang="en-US" dirty="0"/>
              <a:t>Find EVEN OR ODD IN A SERIES OF NUMBERS</a:t>
            </a:r>
          </a:p>
        </p:txBody>
      </p:sp>
      <p:sp>
        <p:nvSpPr>
          <p:cNvPr id="3" name="Content Placeholder 2">
            <a:extLst>
              <a:ext uri="{FF2B5EF4-FFF2-40B4-BE49-F238E27FC236}">
                <a16:creationId xmlns:a16="http://schemas.microsoft.com/office/drawing/2014/main" id="{570299FA-2780-454F-9140-99BE8BDF2C87}"/>
              </a:ext>
            </a:extLst>
          </p:cNvPr>
          <p:cNvSpPr>
            <a:spLocks noGrp="1"/>
          </p:cNvSpPr>
          <p:nvPr>
            <p:ph idx="1"/>
          </p:nvPr>
        </p:nvSpPr>
        <p:spPr>
          <a:xfrm>
            <a:off x="126609" y="1069145"/>
            <a:ext cx="12065391" cy="5634110"/>
          </a:xfrm>
        </p:spPr>
        <p:txBody>
          <a:bodyPr>
            <a:normAutofit fontScale="92500" lnSpcReduction="20000"/>
          </a:bodyPr>
          <a:lstStyle/>
          <a:p>
            <a:pPr marL="0" indent="0">
              <a:buNone/>
            </a:pPr>
            <a:r>
              <a:rPr lang="en-US" dirty="0"/>
              <a:t>BACK: MOV AL,[SI]</a:t>
            </a:r>
          </a:p>
          <a:p>
            <a:pPr marL="0" indent="0">
              <a:buNone/>
            </a:pPr>
            <a:r>
              <a:rPr lang="en-US" dirty="0"/>
              <a:t>ROR AL,1</a:t>
            </a:r>
          </a:p>
          <a:p>
            <a:pPr marL="0" indent="0">
              <a:buNone/>
            </a:pPr>
            <a:r>
              <a:rPr lang="en-US" dirty="0"/>
              <a:t>JC ODD</a:t>
            </a:r>
          </a:p>
          <a:p>
            <a:pPr marL="0" indent="0">
              <a:buNone/>
            </a:pPr>
            <a:r>
              <a:rPr lang="en-US" dirty="0"/>
              <a:t>INC BL</a:t>
            </a:r>
          </a:p>
          <a:p>
            <a:pPr marL="0" indent="0">
              <a:buNone/>
            </a:pPr>
            <a:r>
              <a:rPr lang="en-US" dirty="0"/>
              <a:t>JMP NEXT</a:t>
            </a:r>
          </a:p>
          <a:p>
            <a:pPr marL="0" indent="0">
              <a:buNone/>
            </a:pPr>
            <a:r>
              <a:rPr lang="en-US" dirty="0"/>
              <a:t>ODD:INC BH</a:t>
            </a:r>
          </a:p>
          <a:p>
            <a:pPr marL="0" indent="0">
              <a:buNone/>
            </a:pPr>
            <a:r>
              <a:rPr lang="en-US" dirty="0"/>
              <a:t>NEXT:INC SI</a:t>
            </a:r>
          </a:p>
          <a:p>
            <a:pPr marL="0" indent="0">
              <a:buNone/>
            </a:pPr>
            <a:r>
              <a:rPr lang="en-US" dirty="0"/>
              <a:t>LOOP BACK</a:t>
            </a:r>
          </a:p>
          <a:p>
            <a:pPr marL="0" indent="0">
              <a:buNone/>
            </a:pPr>
            <a:r>
              <a:rPr lang="en-US" dirty="0"/>
              <a:t>MOV [SI],BX</a:t>
            </a:r>
          </a:p>
          <a:p>
            <a:pPr marL="0" indent="0">
              <a:buNone/>
            </a:pPr>
            <a:r>
              <a:rPr lang="en-US" dirty="0"/>
              <a:t>INT 03H</a:t>
            </a:r>
          </a:p>
          <a:p>
            <a:pPr marL="0" indent="0">
              <a:buNone/>
            </a:pPr>
            <a:r>
              <a:rPr lang="en-US" dirty="0"/>
              <a:t>CODE ENDS</a:t>
            </a:r>
          </a:p>
          <a:p>
            <a:pPr marL="0" indent="0">
              <a:buNone/>
            </a:pPr>
            <a:r>
              <a:rPr lang="en-US" dirty="0"/>
              <a:t>END START</a:t>
            </a:r>
          </a:p>
          <a:p>
            <a:pPr marL="0" indent="0">
              <a:buNone/>
            </a:pPr>
            <a:r>
              <a:rPr lang="en-US" dirty="0"/>
              <a:t>END</a:t>
            </a:r>
          </a:p>
        </p:txBody>
      </p:sp>
    </p:spTree>
    <p:extLst>
      <p:ext uri="{BB962C8B-B14F-4D97-AF65-F5344CB8AC3E}">
        <p14:creationId xmlns:p14="http://schemas.microsoft.com/office/powerpoint/2010/main" val="33719629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244BD-2BA7-4B0C-AC96-9571F8EDF984}"/>
              </a:ext>
            </a:extLst>
          </p:cNvPr>
          <p:cNvSpPr>
            <a:spLocks noGrp="1"/>
          </p:cNvSpPr>
          <p:nvPr>
            <p:ph type="title"/>
          </p:nvPr>
        </p:nvSpPr>
        <p:spPr>
          <a:xfrm>
            <a:off x="140677" y="112543"/>
            <a:ext cx="11213123" cy="815925"/>
          </a:xfrm>
        </p:spPr>
        <p:txBody>
          <a:bodyPr>
            <a:normAutofit fontScale="90000"/>
          </a:bodyPr>
          <a:lstStyle/>
          <a:p>
            <a:r>
              <a:rPr lang="en-US" dirty="0"/>
              <a:t>Find no. of Positive, Negative And zeroes in a series</a:t>
            </a:r>
          </a:p>
        </p:txBody>
      </p:sp>
      <p:sp>
        <p:nvSpPr>
          <p:cNvPr id="3" name="Content Placeholder 2">
            <a:extLst>
              <a:ext uri="{FF2B5EF4-FFF2-40B4-BE49-F238E27FC236}">
                <a16:creationId xmlns:a16="http://schemas.microsoft.com/office/drawing/2014/main" id="{4604A9E7-6442-4FB7-8197-8D0EF74FB8C4}"/>
              </a:ext>
            </a:extLst>
          </p:cNvPr>
          <p:cNvSpPr>
            <a:spLocks noGrp="1"/>
          </p:cNvSpPr>
          <p:nvPr>
            <p:ph idx="1"/>
          </p:nvPr>
        </p:nvSpPr>
        <p:spPr>
          <a:xfrm>
            <a:off x="253217" y="928468"/>
            <a:ext cx="11798105" cy="5711483"/>
          </a:xfrm>
        </p:spPr>
        <p:txBody>
          <a:bodyPr>
            <a:normAutofit fontScale="92500" lnSpcReduction="20000"/>
          </a:bodyPr>
          <a:lstStyle/>
          <a:p>
            <a:r>
              <a:rPr lang="en-US" dirty="0"/>
              <a:t>Series of 100 numbers from [42000h] location. DS:4000 SI:2000</a:t>
            </a:r>
          </a:p>
          <a:p>
            <a:r>
              <a:rPr lang="en-US" dirty="0"/>
              <a:t>(100)d-&gt;0064h</a:t>
            </a:r>
          </a:p>
          <a:p>
            <a:r>
              <a:rPr lang="en-US" dirty="0"/>
              <a:t>Store the count in CX register.</a:t>
            </a:r>
          </a:p>
          <a:p>
            <a:pPr marL="0" indent="0">
              <a:buNone/>
            </a:pPr>
            <a:r>
              <a:rPr lang="en-US" dirty="0"/>
              <a:t>ASSUME CS:CODE,DS:DATA</a:t>
            </a:r>
          </a:p>
          <a:p>
            <a:pPr marL="0" indent="0">
              <a:buNone/>
            </a:pPr>
            <a:r>
              <a:rPr lang="en-US" dirty="0"/>
              <a:t>CODE SEGMENT</a:t>
            </a:r>
          </a:p>
          <a:p>
            <a:pPr marL="0" indent="0">
              <a:buNone/>
            </a:pPr>
            <a:r>
              <a:rPr lang="en-US" dirty="0"/>
              <a:t>CODE SEGMENT</a:t>
            </a:r>
          </a:p>
          <a:p>
            <a:pPr marL="0" indent="0">
              <a:buNone/>
            </a:pPr>
            <a:r>
              <a:rPr lang="en-US" dirty="0"/>
              <a:t>START: MOV AX,4000H</a:t>
            </a:r>
          </a:p>
          <a:p>
            <a:pPr marL="0" indent="0">
              <a:buNone/>
            </a:pPr>
            <a:r>
              <a:rPr lang="en-US" dirty="0"/>
              <a:t>MOV DS,AX</a:t>
            </a:r>
          </a:p>
          <a:p>
            <a:pPr marL="0" indent="0">
              <a:buNone/>
            </a:pPr>
            <a:r>
              <a:rPr lang="en-US" dirty="0"/>
              <a:t>MOV SI,2000H</a:t>
            </a:r>
          </a:p>
          <a:p>
            <a:pPr marL="0" indent="0">
              <a:buNone/>
            </a:pPr>
            <a:r>
              <a:rPr lang="en-US" dirty="0"/>
              <a:t>MOV CX,0064H</a:t>
            </a:r>
          </a:p>
          <a:p>
            <a:pPr marL="0" indent="0">
              <a:buNone/>
            </a:pPr>
            <a:r>
              <a:rPr lang="en-US" dirty="0"/>
              <a:t>Mov BL,00H;POSITIVE count</a:t>
            </a:r>
          </a:p>
          <a:p>
            <a:pPr marL="0" indent="0">
              <a:buNone/>
            </a:pPr>
            <a:r>
              <a:rPr lang="en-US" dirty="0"/>
              <a:t>Mov BH,00H;NEGATIVE count</a:t>
            </a:r>
          </a:p>
          <a:p>
            <a:pPr marL="0" indent="0">
              <a:buNone/>
            </a:pPr>
            <a:r>
              <a:rPr lang="en-US" dirty="0"/>
              <a:t>Mov DL,00H;ZERO count</a:t>
            </a:r>
          </a:p>
          <a:p>
            <a:pPr marL="0" indent="0">
              <a:buNone/>
            </a:pP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79166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5270-CFF7-E941-B495-55BA2625698F}"/>
              </a:ext>
            </a:extLst>
          </p:cNvPr>
          <p:cNvSpPr>
            <a:spLocks noGrp="1"/>
          </p:cNvSpPr>
          <p:nvPr>
            <p:ph type="title"/>
          </p:nvPr>
        </p:nvSpPr>
        <p:spPr>
          <a:xfrm>
            <a:off x="129208" y="99391"/>
            <a:ext cx="11224591" cy="695739"/>
          </a:xfrm>
        </p:spPr>
        <p:txBody>
          <a:bodyPr/>
          <a:lstStyle/>
          <a:p>
            <a:r>
              <a:rPr lang="en-IN" dirty="0"/>
              <a:t>Addressing Modes</a:t>
            </a:r>
          </a:p>
        </p:txBody>
      </p:sp>
      <p:pic>
        <p:nvPicPr>
          <p:cNvPr id="5" name="Content Placeholder 4">
            <a:extLst>
              <a:ext uri="{FF2B5EF4-FFF2-40B4-BE49-F238E27FC236}">
                <a16:creationId xmlns:a16="http://schemas.microsoft.com/office/drawing/2014/main" id="{9124655A-C1BE-35B6-C694-5F685458568E}"/>
              </a:ext>
            </a:extLst>
          </p:cNvPr>
          <p:cNvPicPr>
            <a:picLocks noGrp="1" noChangeAspect="1"/>
          </p:cNvPicPr>
          <p:nvPr>
            <p:ph idx="1"/>
          </p:nvPr>
        </p:nvPicPr>
        <p:blipFill>
          <a:blip r:embed="rId2"/>
          <a:stretch>
            <a:fillRect/>
          </a:stretch>
        </p:blipFill>
        <p:spPr>
          <a:xfrm>
            <a:off x="129208" y="976465"/>
            <a:ext cx="11917362" cy="2361827"/>
          </a:xfrm>
        </p:spPr>
      </p:pic>
      <p:pic>
        <p:nvPicPr>
          <p:cNvPr id="7" name="Picture 6">
            <a:extLst>
              <a:ext uri="{FF2B5EF4-FFF2-40B4-BE49-F238E27FC236}">
                <a16:creationId xmlns:a16="http://schemas.microsoft.com/office/drawing/2014/main" id="{1E45F2A8-CFE9-245B-3AEA-3AE4034BEE48}"/>
              </a:ext>
            </a:extLst>
          </p:cNvPr>
          <p:cNvPicPr>
            <a:picLocks noChangeAspect="1"/>
          </p:cNvPicPr>
          <p:nvPr/>
        </p:nvPicPr>
        <p:blipFill>
          <a:blip r:embed="rId3"/>
          <a:stretch>
            <a:fillRect/>
          </a:stretch>
        </p:blipFill>
        <p:spPr>
          <a:xfrm>
            <a:off x="579781" y="3519627"/>
            <a:ext cx="10774018" cy="2810613"/>
          </a:xfrm>
          <a:prstGeom prst="rect">
            <a:avLst/>
          </a:prstGeom>
        </p:spPr>
      </p:pic>
    </p:spTree>
    <p:extLst>
      <p:ext uri="{BB962C8B-B14F-4D97-AF65-F5344CB8AC3E}">
        <p14:creationId xmlns:p14="http://schemas.microsoft.com/office/powerpoint/2010/main" val="3129195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211CE-5C2E-4503-8D08-2FC412DDB12E}"/>
              </a:ext>
            </a:extLst>
          </p:cNvPr>
          <p:cNvSpPr>
            <a:spLocks noGrp="1"/>
          </p:cNvSpPr>
          <p:nvPr>
            <p:ph type="title"/>
          </p:nvPr>
        </p:nvSpPr>
        <p:spPr>
          <a:xfrm>
            <a:off x="0" y="1"/>
            <a:ext cx="12070080" cy="872196"/>
          </a:xfrm>
        </p:spPr>
        <p:txBody>
          <a:bodyPr>
            <a:normAutofit/>
          </a:bodyPr>
          <a:lstStyle/>
          <a:p>
            <a:r>
              <a:rPr lang="en-US" dirty="0"/>
              <a:t>Find no. of Positive, Negative And zeroes in a series</a:t>
            </a:r>
          </a:p>
        </p:txBody>
      </p:sp>
      <p:sp>
        <p:nvSpPr>
          <p:cNvPr id="3" name="Content Placeholder 2">
            <a:extLst>
              <a:ext uri="{FF2B5EF4-FFF2-40B4-BE49-F238E27FC236}">
                <a16:creationId xmlns:a16="http://schemas.microsoft.com/office/drawing/2014/main" id="{508F1F2E-1FF5-4D39-890C-F8E31F5F7872}"/>
              </a:ext>
            </a:extLst>
          </p:cNvPr>
          <p:cNvSpPr>
            <a:spLocks noGrp="1"/>
          </p:cNvSpPr>
          <p:nvPr>
            <p:ph idx="1"/>
          </p:nvPr>
        </p:nvSpPr>
        <p:spPr>
          <a:xfrm>
            <a:off x="121920" y="872197"/>
            <a:ext cx="11948160" cy="5852160"/>
          </a:xfrm>
        </p:spPr>
        <p:txBody>
          <a:bodyPr>
            <a:normAutofit lnSpcReduction="10000"/>
          </a:bodyPr>
          <a:lstStyle/>
          <a:p>
            <a:pPr marL="0" indent="0">
              <a:buNone/>
            </a:pPr>
            <a:r>
              <a:rPr lang="en-US" dirty="0"/>
              <a:t>BACK:MOV AL,[SI]</a:t>
            </a:r>
          </a:p>
          <a:p>
            <a:pPr marL="0" indent="0">
              <a:buNone/>
            </a:pPr>
            <a:r>
              <a:rPr lang="en-US" dirty="0"/>
              <a:t>ADD AL,00H</a:t>
            </a:r>
          </a:p>
          <a:p>
            <a:pPr marL="0" indent="0">
              <a:buNone/>
            </a:pPr>
            <a:r>
              <a:rPr lang="en-US" dirty="0"/>
              <a:t>JZ ZERO</a:t>
            </a:r>
          </a:p>
          <a:p>
            <a:pPr marL="0" indent="0">
              <a:buNone/>
            </a:pPr>
            <a:r>
              <a:rPr lang="en-US" dirty="0"/>
              <a:t>ROL AL,01H</a:t>
            </a:r>
          </a:p>
          <a:p>
            <a:pPr marL="0" indent="0">
              <a:buNone/>
            </a:pPr>
            <a:r>
              <a:rPr lang="en-US" dirty="0"/>
              <a:t>JC NEGATIVE</a:t>
            </a:r>
          </a:p>
          <a:p>
            <a:pPr marL="0" indent="0">
              <a:buNone/>
            </a:pPr>
            <a:r>
              <a:rPr lang="en-US" dirty="0"/>
              <a:t>INC BL</a:t>
            </a:r>
          </a:p>
          <a:p>
            <a:pPr marL="0" indent="0">
              <a:buNone/>
            </a:pPr>
            <a:r>
              <a:rPr lang="en-US" dirty="0"/>
              <a:t>JMP SKIP</a:t>
            </a:r>
          </a:p>
          <a:p>
            <a:pPr marL="0" indent="0">
              <a:buNone/>
            </a:pPr>
            <a:r>
              <a:rPr lang="en-US" dirty="0"/>
              <a:t>NEGATIVE:INC BH</a:t>
            </a:r>
          </a:p>
          <a:p>
            <a:pPr marL="0" indent="0">
              <a:buNone/>
            </a:pPr>
            <a:r>
              <a:rPr lang="en-US" dirty="0"/>
              <a:t>JMP SKIP</a:t>
            </a:r>
          </a:p>
          <a:p>
            <a:pPr marL="0" indent="0">
              <a:buNone/>
            </a:pPr>
            <a:r>
              <a:rPr lang="en-US" dirty="0"/>
              <a:t>ZERO:INC DL</a:t>
            </a:r>
          </a:p>
          <a:p>
            <a:pPr marL="0" indent="0">
              <a:buNone/>
            </a:pPr>
            <a:r>
              <a:rPr lang="en-US" dirty="0"/>
              <a:t>SKIP:INC SI</a:t>
            </a:r>
          </a:p>
          <a:p>
            <a:pPr marL="0" indent="0">
              <a:buNone/>
            </a:pPr>
            <a:r>
              <a:rPr lang="en-US" dirty="0"/>
              <a:t>LOOP BACK</a:t>
            </a:r>
          </a:p>
          <a:p>
            <a:endParaRPr lang="en-US" dirty="0"/>
          </a:p>
        </p:txBody>
      </p:sp>
    </p:spTree>
    <p:extLst>
      <p:ext uri="{BB962C8B-B14F-4D97-AF65-F5344CB8AC3E}">
        <p14:creationId xmlns:p14="http://schemas.microsoft.com/office/powerpoint/2010/main" val="2314678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8C9A1-E38C-4CD4-B63F-41FCAAACE7D9}"/>
              </a:ext>
            </a:extLst>
          </p:cNvPr>
          <p:cNvSpPr>
            <a:spLocks noGrp="1"/>
          </p:cNvSpPr>
          <p:nvPr>
            <p:ph type="title"/>
          </p:nvPr>
        </p:nvSpPr>
        <p:spPr>
          <a:xfrm>
            <a:off x="112541" y="2"/>
            <a:ext cx="11915335" cy="681036"/>
          </a:xfrm>
        </p:spPr>
        <p:txBody>
          <a:bodyPr>
            <a:normAutofit fontScale="90000"/>
          </a:bodyPr>
          <a:lstStyle/>
          <a:p>
            <a:r>
              <a:rPr lang="en-US" dirty="0"/>
              <a:t>DETERMINING WHETHER A STRING IS A PALINDROME</a:t>
            </a:r>
          </a:p>
        </p:txBody>
      </p:sp>
      <p:sp>
        <p:nvSpPr>
          <p:cNvPr id="3" name="Content Placeholder 2">
            <a:extLst>
              <a:ext uri="{FF2B5EF4-FFF2-40B4-BE49-F238E27FC236}">
                <a16:creationId xmlns:a16="http://schemas.microsoft.com/office/drawing/2014/main" id="{21414A9C-E7B9-4E36-A4E2-457C75AC8B84}"/>
              </a:ext>
            </a:extLst>
          </p:cNvPr>
          <p:cNvSpPr>
            <a:spLocks noGrp="1"/>
          </p:cNvSpPr>
          <p:nvPr>
            <p:ph idx="1"/>
          </p:nvPr>
        </p:nvSpPr>
        <p:spPr>
          <a:xfrm>
            <a:off x="112541" y="900332"/>
            <a:ext cx="11915335" cy="5767754"/>
          </a:xfrm>
        </p:spPr>
        <p:txBody>
          <a:bodyPr>
            <a:normAutofit fontScale="92500" lnSpcReduction="10000"/>
          </a:bodyPr>
          <a:lstStyle/>
          <a:p>
            <a:pPr marL="0" indent="0">
              <a:buNone/>
            </a:pPr>
            <a:r>
              <a:rPr lang="en-US" sz="2400" dirty="0"/>
              <a:t>This program is a combination of string reversal and String comparison.</a:t>
            </a:r>
          </a:p>
          <a:p>
            <a:pPr marL="0" indent="0">
              <a:buNone/>
            </a:pPr>
            <a:r>
              <a:rPr lang="en-US" sz="2400" dirty="0"/>
              <a:t>ASSUME CS:CODE,DS:DATA,ES:EXTRA</a:t>
            </a:r>
          </a:p>
          <a:p>
            <a:pPr marL="0" indent="0">
              <a:buNone/>
            </a:pPr>
            <a:r>
              <a:rPr lang="en-US" sz="2400" dirty="0"/>
              <a:t>DATA SEGMENT</a:t>
            </a:r>
          </a:p>
          <a:p>
            <a:pPr marL="0" indent="0">
              <a:buNone/>
            </a:pPr>
            <a:r>
              <a:rPr lang="en-US" sz="2400" dirty="0"/>
              <a:t>STRING1 DB  ‘NITIN’</a:t>
            </a:r>
          </a:p>
          <a:p>
            <a:pPr marL="0" indent="0">
              <a:buNone/>
            </a:pPr>
            <a:r>
              <a:rPr lang="en-US" sz="2400" dirty="0"/>
              <a:t>PAL DB 00H</a:t>
            </a:r>
          </a:p>
          <a:p>
            <a:pPr marL="0" indent="0">
              <a:buNone/>
            </a:pPr>
            <a:r>
              <a:rPr lang="en-US" sz="2400" dirty="0"/>
              <a:t>DATA ENDS</a:t>
            </a:r>
          </a:p>
          <a:p>
            <a:pPr marL="0" indent="0">
              <a:buNone/>
            </a:pPr>
            <a:r>
              <a:rPr lang="en-US" sz="2400" dirty="0"/>
              <a:t>EXTRA SEGMENT </a:t>
            </a:r>
          </a:p>
          <a:p>
            <a:pPr marL="0" indent="0">
              <a:buNone/>
            </a:pPr>
            <a:r>
              <a:rPr lang="en-US" sz="2400" dirty="0"/>
              <a:t>STRING2 DB 05H DUP(?)</a:t>
            </a:r>
          </a:p>
          <a:p>
            <a:pPr marL="0" indent="0">
              <a:buNone/>
            </a:pPr>
            <a:r>
              <a:rPr lang="en-US" sz="2400" dirty="0"/>
              <a:t>EXTRA ENDS</a:t>
            </a:r>
          </a:p>
          <a:p>
            <a:pPr marL="0" indent="0">
              <a:buNone/>
            </a:pPr>
            <a:r>
              <a:rPr lang="en-US" sz="2400" dirty="0"/>
              <a:t>CODE SEGMENT</a:t>
            </a:r>
          </a:p>
          <a:p>
            <a:pPr marL="0" indent="0">
              <a:buNone/>
            </a:pPr>
            <a:r>
              <a:rPr lang="en-US" sz="2400" dirty="0"/>
              <a:t>START: MOV AX,DATA</a:t>
            </a:r>
          </a:p>
          <a:p>
            <a:pPr marL="0" indent="0">
              <a:buNone/>
            </a:pPr>
            <a:r>
              <a:rPr lang="en-US" sz="2400" dirty="0"/>
              <a:t>MOV DS,AX</a:t>
            </a:r>
          </a:p>
          <a:p>
            <a:pPr marL="0" indent="0">
              <a:buNone/>
            </a:pPr>
            <a:r>
              <a:rPr lang="en-US" sz="2400" dirty="0"/>
              <a:t>MOV AX,EXTRA</a:t>
            </a:r>
          </a:p>
          <a:p>
            <a:pPr marL="0" indent="0">
              <a:buNone/>
            </a:pPr>
            <a:r>
              <a:rPr lang="en-US" sz="2400" dirty="0"/>
              <a:t>MOV ES,AX</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3856218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338D-7C80-410C-823D-29DC03C7E7C8}"/>
              </a:ext>
            </a:extLst>
          </p:cNvPr>
          <p:cNvSpPr>
            <a:spLocks noGrp="1"/>
          </p:cNvSpPr>
          <p:nvPr>
            <p:ph type="title"/>
          </p:nvPr>
        </p:nvSpPr>
        <p:spPr>
          <a:xfrm>
            <a:off x="182880" y="168813"/>
            <a:ext cx="11170920" cy="801858"/>
          </a:xfrm>
        </p:spPr>
        <p:txBody>
          <a:bodyPr>
            <a:normAutofit fontScale="90000"/>
          </a:bodyPr>
          <a:lstStyle/>
          <a:p>
            <a:r>
              <a:rPr lang="en-US" dirty="0"/>
              <a:t>DETERMINING WHETHER A STRING IS A PALINDROME</a:t>
            </a:r>
          </a:p>
        </p:txBody>
      </p:sp>
      <p:sp>
        <p:nvSpPr>
          <p:cNvPr id="3" name="Content Placeholder 2">
            <a:extLst>
              <a:ext uri="{FF2B5EF4-FFF2-40B4-BE49-F238E27FC236}">
                <a16:creationId xmlns:a16="http://schemas.microsoft.com/office/drawing/2014/main" id="{A24DE72A-8C8F-410A-9FC3-5E07F8C6ADEE}"/>
              </a:ext>
            </a:extLst>
          </p:cNvPr>
          <p:cNvSpPr>
            <a:spLocks noGrp="1"/>
          </p:cNvSpPr>
          <p:nvPr>
            <p:ph idx="1"/>
          </p:nvPr>
        </p:nvSpPr>
        <p:spPr>
          <a:xfrm>
            <a:off x="182880" y="970671"/>
            <a:ext cx="11826240" cy="5718515"/>
          </a:xfrm>
        </p:spPr>
        <p:txBody>
          <a:bodyPr>
            <a:normAutofit lnSpcReduction="10000"/>
          </a:bodyPr>
          <a:lstStyle/>
          <a:p>
            <a:pPr marL="0" indent="0">
              <a:buNone/>
            </a:pPr>
            <a:r>
              <a:rPr lang="en-US" sz="2400" dirty="0"/>
              <a:t>LEA SI,STRING1</a:t>
            </a:r>
          </a:p>
          <a:p>
            <a:pPr marL="0" indent="0">
              <a:buNone/>
            </a:pPr>
            <a:r>
              <a:rPr lang="en-US" sz="2400" dirty="0"/>
              <a:t>LEA DI,STRING2+04H</a:t>
            </a:r>
          </a:p>
          <a:p>
            <a:pPr marL="0" indent="0">
              <a:buNone/>
            </a:pPr>
            <a:r>
              <a:rPr lang="en-US" sz="2400" dirty="0"/>
              <a:t>MOV CX,0005H</a:t>
            </a:r>
          </a:p>
          <a:p>
            <a:pPr marL="0" indent="0">
              <a:buNone/>
            </a:pPr>
            <a:r>
              <a:rPr lang="en-US" sz="2400" b="1" dirty="0"/>
              <a:t>BACK: CLD</a:t>
            </a:r>
          </a:p>
          <a:p>
            <a:pPr marL="0" indent="0">
              <a:buNone/>
            </a:pPr>
            <a:r>
              <a:rPr lang="en-US" sz="2400" b="1" dirty="0"/>
              <a:t>LODSB</a:t>
            </a:r>
          </a:p>
          <a:p>
            <a:pPr marL="0" indent="0">
              <a:buNone/>
            </a:pPr>
            <a:r>
              <a:rPr lang="en-US" sz="2400" b="1" dirty="0"/>
              <a:t>STD</a:t>
            </a:r>
          </a:p>
          <a:p>
            <a:pPr marL="0" indent="0">
              <a:buNone/>
            </a:pPr>
            <a:r>
              <a:rPr lang="en-US" sz="2400" b="1" dirty="0"/>
              <a:t>STOSB</a:t>
            </a:r>
          </a:p>
          <a:p>
            <a:pPr marL="0" indent="0">
              <a:buNone/>
            </a:pPr>
            <a:r>
              <a:rPr lang="en-US" sz="2400" b="1" dirty="0"/>
              <a:t>LOOP BACK</a:t>
            </a:r>
          </a:p>
          <a:p>
            <a:pPr marL="0" indent="0">
              <a:buNone/>
            </a:pPr>
            <a:r>
              <a:rPr lang="en-US" sz="2400" dirty="0"/>
              <a:t>LEA SI,STRING1</a:t>
            </a:r>
          </a:p>
          <a:p>
            <a:pPr marL="0" indent="0">
              <a:buNone/>
            </a:pPr>
            <a:r>
              <a:rPr lang="en-US" sz="2400" dirty="0"/>
              <a:t>LEA DI,STRING2</a:t>
            </a:r>
          </a:p>
          <a:p>
            <a:pPr marL="0" indent="0">
              <a:buNone/>
            </a:pPr>
            <a:r>
              <a:rPr lang="en-US" sz="2400" dirty="0"/>
              <a:t>MOV CX,0007</a:t>
            </a:r>
          </a:p>
          <a:p>
            <a:pPr marL="0" indent="0">
              <a:buNone/>
            </a:pPr>
            <a:r>
              <a:rPr lang="en-US" sz="2400" dirty="0"/>
              <a:t>CLD</a:t>
            </a:r>
          </a:p>
          <a:p>
            <a:pPr marL="0" indent="0">
              <a:buNone/>
            </a:pPr>
            <a:r>
              <a:rPr lang="en-US" sz="2400" dirty="0"/>
              <a:t>REPE CMPSB</a:t>
            </a:r>
          </a:p>
          <a:p>
            <a:pPr marL="0" indent="0">
              <a:buNone/>
            </a:pPr>
            <a:endParaRPr lang="en-US" sz="2400" b="1" dirty="0"/>
          </a:p>
        </p:txBody>
      </p:sp>
    </p:spTree>
    <p:extLst>
      <p:ext uri="{BB962C8B-B14F-4D97-AF65-F5344CB8AC3E}">
        <p14:creationId xmlns:p14="http://schemas.microsoft.com/office/powerpoint/2010/main" val="1572272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C0DBD-6524-486F-B760-A53047106693}"/>
              </a:ext>
            </a:extLst>
          </p:cNvPr>
          <p:cNvSpPr>
            <a:spLocks noGrp="1"/>
          </p:cNvSpPr>
          <p:nvPr>
            <p:ph type="title"/>
          </p:nvPr>
        </p:nvSpPr>
        <p:spPr>
          <a:xfrm>
            <a:off x="126608" y="1"/>
            <a:ext cx="12065392" cy="914399"/>
          </a:xfrm>
        </p:spPr>
        <p:txBody>
          <a:bodyPr>
            <a:normAutofit fontScale="90000"/>
          </a:bodyPr>
          <a:lstStyle/>
          <a:p>
            <a:r>
              <a:rPr lang="en-US" dirty="0"/>
              <a:t>DETERMINING WHETHER A STRING IS A PALINDROME</a:t>
            </a:r>
          </a:p>
        </p:txBody>
      </p:sp>
      <p:sp>
        <p:nvSpPr>
          <p:cNvPr id="3" name="Content Placeholder 2">
            <a:extLst>
              <a:ext uri="{FF2B5EF4-FFF2-40B4-BE49-F238E27FC236}">
                <a16:creationId xmlns:a16="http://schemas.microsoft.com/office/drawing/2014/main" id="{09F5A156-D2CA-4BC4-9E1B-7F6191099EF4}"/>
              </a:ext>
            </a:extLst>
          </p:cNvPr>
          <p:cNvSpPr>
            <a:spLocks noGrp="1"/>
          </p:cNvSpPr>
          <p:nvPr>
            <p:ph idx="1"/>
          </p:nvPr>
        </p:nvSpPr>
        <p:spPr>
          <a:xfrm>
            <a:off x="126608" y="914400"/>
            <a:ext cx="11938784" cy="5753686"/>
          </a:xfrm>
        </p:spPr>
        <p:txBody>
          <a:bodyPr/>
          <a:lstStyle/>
          <a:p>
            <a:pPr marL="0" indent="0">
              <a:buNone/>
            </a:pPr>
            <a:r>
              <a:rPr lang="en-US" dirty="0"/>
              <a:t>JNZ SKIP</a:t>
            </a:r>
          </a:p>
          <a:p>
            <a:pPr marL="0" indent="0">
              <a:buNone/>
            </a:pPr>
            <a:r>
              <a:rPr lang="en-US" dirty="0"/>
              <a:t>INC PAL; IT’S A PALINDROME</a:t>
            </a:r>
          </a:p>
          <a:p>
            <a:pPr marL="0" indent="0">
              <a:buNone/>
            </a:pPr>
            <a:r>
              <a:rPr lang="en-US" dirty="0"/>
              <a:t>SKIP:INT 03H</a:t>
            </a:r>
          </a:p>
          <a:p>
            <a:pPr marL="0" indent="0">
              <a:buNone/>
            </a:pPr>
            <a:r>
              <a:rPr lang="en-US" dirty="0"/>
              <a:t>CODE ENDS</a:t>
            </a:r>
          </a:p>
          <a:p>
            <a:pPr marL="0" indent="0">
              <a:buNone/>
            </a:pPr>
            <a:r>
              <a:rPr lang="en-US" dirty="0"/>
              <a:t>END START</a:t>
            </a:r>
          </a:p>
          <a:p>
            <a:pPr marL="0" indent="0">
              <a:buNone/>
            </a:pPr>
            <a:r>
              <a:rPr lang="en-US" dirty="0"/>
              <a:t>END</a:t>
            </a:r>
          </a:p>
          <a:p>
            <a:pPr marL="0" indent="0">
              <a:buNone/>
            </a:pPr>
            <a:endParaRPr lang="en-US" dirty="0"/>
          </a:p>
        </p:txBody>
      </p:sp>
    </p:spTree>
    <p:extLst>
      <p:ext uri="{BB962C8B-B14F-4D97-AF65-F5344CB8AC3E}">
        <p14:creationId xmlns:p14="http://schemas.microsoft.com/office/powerpoint/2010/main" val="1912173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8B4F-B0D0-70FB-7AC6-7B9CD099ED95}"/>
              </a:ext>
            </a:extLst>
          </p:cNvPr>
          <p:cNvSpPr>
            <a:spLocks noGrp="1"/>
          </p:cNvSpPr>
          <p:nvPr>
            <p:ph type="title"/>
          </p:nvPr>
        </p:nvSpPr>
        <p:spPr>
          <a:xfrm>
            <a:off x="159027" y="129209"/>
            <a:ext cx="11194774" cy="964095"/>
          </a:xfrm>
        </p:spPr>
        <p:txBody>
          <a:bodyPr/>
          <a:lstStyle/>
          <a:p>
            <a:r>
              <a:rPr lang="en-IN" dirty="0"/>
              <a:t>Addressing Modes</a:t>
            </a:r>
          </a:p>
        </p:txBody>
      </p:sp>
      <p:pic>
        <p:nvPicPr>
          <p:cNvPr id="5" name="Content Placeholder 4">
            <a:extLst>
              <a:ext uri="{FF2B5EF4-FFF2-40B4-BE49-F238E27FC236}">
                <a16:creationId xmlns:a16="http://schemas.microsoft.com/office/drawing/2014/main" id="{9EEBE9A7-C0B7-775F-C2FD-64B726193531}"/>
              </a:ext>
            </a:extLst>
          </p:cNvPr>
          <p:cNvPicPr>
            <a:picLocks noGrp="1" noChangeAspect="1"/>
          </p:cNvPicPr>
          <p:nvPr>
            <p:ph idx="1"/>
          </p:nvPr>
        </p:nvPicPr>
        <p:blipFill>
          <a:blip r:embed="rId2"/>
          <a:stretch>
            <a:fillRect/>
          </a:stretch>
        </p:blipFill>
        <p:spPr>
          <a:xfrm>
            <a:off x="159027" y="1072933"/>
            <a:ext cx="11698288" cy="1501301"/>
          </a:xfrm>
        </p:spPr>
      </p:pic>
      <p:pic>
        <p:nvPicPr>
          <p:cNvPr id="7" name="Picture 6">
            <a:extLst>
              <a:ext uri="{FF2B5EF4-FFF2-40B4-BE49-F238E27FC236}">
                <a16:creationId xmlns:a16="http://schemas.microsoft.com/office/drawing/2014/main" id="{F7C8727A-4A93-74FB-AF05-5D95847FD469}"/>
              </a:ext>
            </a:extLst>
          </p:cNvPr>
          <p:cNvPicPr>
            <a:picLocks noChangeAspect="1"/>
          </p:cNvPicPr>
          <p:nvPr/>
        </p:nvPicPr>
        <p:blipFill>
          <a:blip r:embed="rId3"/>
          <a:stretch>
            <a:fillRect/>
          </a:stretch>
        </p:blipFill>
        <p:spPr>
          <a:xfrm>
            <a:off x="334685" y="2594605"/>
            <a:ext cx="11854070" cy="1581616"/>
          </a:xfrm>
          <a:prstGeom prst="rect">
            <a:avLst/>
          </a:prstGeom>
        </p:spPr>
      </p:pic>
      <p:pic>
        <p:nvPicPr>
          <p:cNvPr id="9" name="Picture 8">
            <a:extLst>
              <a:ext uri="{FF2B5EF4-FFF2-40B4-BE49-F238E27FC236}">
                <a16:creationId xmlns:a16="http://schemas.microsoft.com/office/drawing/2014/main" id="{364AA193-2C03-4229-610A-202362E269E6}"/>
              </a:ext>
            </a:extLst>
          </p:cNvPr>
          <p:cNvPicPr>
            <a:picLocks noChangeAspect="1"/>
          </p:cNvPicPr>
          <p:nvPr/>
        </p:nvPicPr>
        <p:blipFill>
          <a:blip r:embed="rId4"/>
          <a:stretch>
            <a:fillRect/>
          </a:stretch>
        </p:blipFill>
        <p:spPr>
          <a:xfrm>
            <a:off x="0" y="4283766"/>
            <a:ext cx="12192000" cy="1292206"/>
          </a:xfrm>
          <a:prstGeom prst="rect">
            <a:avLst/>
          </a:prstGeom>
        </p:spPr>
      </p:pic>
    </p:spTree>
    <p:extLst>
      <p:ext uri="{BB962C8B-B14F-4D97-AF65-F5344CB8AC3E}">
        <p14:creationId xmlns:p14="http://schemas.microsoft.com/office/powerpoint/2010/main" val="1086181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86EB-62A5-D069-498C-D7EC31BFCF68}"/>
              </a:ext>
            </a:extLst>
          </p:cNvPr>
          <p:cNvSpPr>
            <a:spLocks noGrp="1"/>
          </p:cNvSpPr>
          <p:nvPr>
            <p:ph type="title"/>
          </p:nvPr>
        </p:nvSpPr>
        <p:spPr>
          <a:xfrm>
            <a:off x="228600" y="109331"/>
            <a:ext cx="11125200" cy="685799"/>
          </a:xfrm>
        </p:spPr>
        <p:txBody>
          <a:bodyPr>
            <a:normAutofit fontScale="90000"/>
          </a:bodyPr>
          <a:lstStyle/>
          <a:p>
            <a:r>
              <a:rPr lang="en-IN" dirty="0"/>
              <a:t>Addressing Modes</a:t>
            </a:r>
          </a:p>
        </p:txBody>
      </p:sp>
      <p:pic>
        <p:nvPicPr>
          <p:cNvPr id="10" name="Content Placeholder 9">
            <a:extLst>
              <a:ext uri="{FF2B5EF4-FFF2-40B4-BE49-F238E27FC236}">
                <a16:creationId xmlns:a16="http://schemas.microsoft.com/office/drawing/2014/main" id="{B0C6F14F-3959-DBDE-3577-3440A02EFDCD}"/>
              </a:ext>
            </a:extLst>
          </p:cNvPr>
          <p:cNvPicPr>
            <a:picLocks noGrp="1" noChangeAspect="1"/>
          </p:cNvPicPr>
          <p:nvPr>
            <p:ph idx="1"/>
          </p:nvPr>
        </p:nvPicPr>
        <p:blipFill>
          <a:blip r:embed="rId2"/>
          <a:stretch>
            <a:fillRect/>
          </a:stretch>
        </p:blipFill>
        <p:spPr>
          <a:xfrm>
            <a:off x="179895" y="964096"/>
            <a:ext cx="11909048" cy="5188225"/>
          </a:xfrm>
          <a:prstGeom prst="rect">
            <a:avLst/>
          </a:prstGeom>
        </p:spPr>
      </p:pic>
    </p:spTree>
    <p:extLst>
      <p:ext uri="{BB962C8B-B14F-4D97-AF65-F5344CB8AC3E}">
        <p14:creationId xmlns:p14="http://schemas.microsoft.com/office/powerpoint/2010/main" val="3196580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1574</TotalTime>
  <Words>5202</Words>
  <Application>Microsoft Office PowerPoint</Application>
  <PresentationFormat>Widescreen</PresentationFormat>
  <Paragraphs>563</Paragraphs>
  <Slides>73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Bookman Old Style</vt:lpstr>
      <vt:lpstr>Calibri</vt:lpstr>
      <vt:lpstr>Calibri Light</vt:lpstr>
      <vt:lpstr>Office Theme</vt:lpstr>
      <vt:lpstr>INSTRUCTION SET AND ASSEMBLY LANGUAGE PROGRAMMING OF 8086: </vt:lpstr>
      <vt:lpstr>Addressing Modes</vt:lpstr>
      <vt:lpstr>Addressing Modes</vt:lpstr>
      <vt:lpstr>Addressing Modes</vt:lpstr>
      <vt:lpstr>Addressing Modes</vt:lpstr>
      <vt:lpstr>Addressing Modes</vt:lpstr>
      <vt:lpstr>Addressing Modes</vt:lpstr>
      <vt:lpstr>Addressing Modes</vt:lpstr>
      <vt:lpstr>Addressing Modes</vt:lpstr>
      <vt:lpstr>Example for Intra segment indirect addressing mode</vt:lpstr>
      <vt:lpstr>Addressing Modes</vt:lpstr>
      <vt:lpstr>Instruction Set</vt:lpstr>
      <vt:lpstr>PowerPoint Presentation</vt:lpstr>
      <vt:lpstr>Data transfer instructions</vt:lpstr>
      <vt:lpstr>PowerPoint Presentation</vt:lpstr>
      <vt:lpstr>PowerPoint Presentation</vt:lpstr>
      <vt:lpstr>Data transfer instructions</vt:lpstr>
      <vt:lpstr>Data transfer instructions</vt:lpstr>
      <vt:lpstr>ARITHMETIC INSTRUCTIONS</vt:lpstr>
      <vt:lpstr>ARITHMETIC INSTRUCTIONS</vt:lpstr>
      <vt:lpstr>ARITHMETIC INSTRUCTIONS</vt:lpstr>
      <vt:lpstr>ARITHMETIC INSTRUCTIONS</vt:lpstr>
      <vt:lpstr>Example for AAS</vt:lpstr>
      <vt:lpstr>Example for AAS</vt:lpstr>
      <vt:lpstr>ARITHMETIC INSTRUCTIONS</vt:lpstr>
      <vt:lpstr>ARITHMETIC INSTRUCTIONS</vt:lpstr>
      <vt:lpstr>ARITHMETIC INSTRUCTIONS</vt:lpstr>
      <vt:lpstr>ARITHMETIC INSTRUCTIONS</vt:lpstr>
      <vt:lpstr>Other Instructions</vt:lpstr>
      <vt:lpstr>LOGICAL INSTRUCTIONS</vt:lpstr>
      <vt:lpstr>INSTRUCTIONS TO PERFORM SHIFT OPERATIONS</vt:lpstr>
      <vt:lpstr>INSTRUCTIONS TO PERFORM SHIFT OPERATIONS</vt:lpstr>
      <vt:lpstr>STRING INSTRUCTIONS</vt:lpstr>
      <vt:lpstr>Example of MOVS INSTRUCTION</vt:lpstr>
      <vt:lpstr>STRING INSTRUCTIONS</vt:lpstr>
      <vt:lpstr>PROGRAM  TRANSFER INSTRUCTIONS (BRANCH AND LOOP INSTRUCTIONS)</vt:lpstr>
      <vt:lpstr>PROGRAM  TRANSFER INSTRUCTIONS (BRANCH AND LOOP INSTRUCTIONS)</vt:lpstr>
      <vt:lpstr>PROGRAM  TRANSFER INSTRUCTIONS (BRANCH AND LOOP INSTRUCTIONS)</vt:lpstr>
      <vt:lpstr>PROGRAM  TRANSFER INSTRUCTIONS (BRANCH AND LOOP INSTRUCTIONS)</vt:lpstr>
      <vt:lpstr>PROGRAM  TRANSFER INSTRUCTIONS (BRANCH AND LOOP INSTRUCTIONS)</vt:lpstr>
      <vt:lpstr>FLAG MANIPULATION INSTRUCTIONS</vt:lpstr>
      <vt:lpstr>Machine Control Instructions  </vt:lpstr>
      <vt:lpstr>Assembler Directives(Pseudo Opcodes)</vt:lpstr>
      <vt:lpstr>Assembler Directives(Pseudo Opcodes)</vt:lpstr>
      <vt:lpstr>Assembler Directives(Pseudo Opcodes)</vt:lpstr>
      <vt:lpstr>Assembler Directives(Pseudo Opcodes)</vt:lpstr>
      <vt:lpstr>Assembler Directives(Pseudo Opcodes)</vt:lpstr>
      <vt:lpstr>Assembler Directives(Pseudo Opcodes)</vt:lpstr>
      <vt:lpstr>Assembler Directives(Pseudo Opcodes)</vt:lpstr>
      <vt:lpstr>Assembler Directives(Pseudo Opcodes)</vt:lpstr>
      <vt:lpstr>Assembler Directives(Pseudo Opcodes)</vt:lpstr>
      <vt:lpstr>Assembler Directives(Pseudo Opcodes)</vt:lpstr>
      <vt:lpstr>Assembler Directives(Pseudo Opcodes)</vt:lpstr>
      <vt:lpstr>Assembler Directives(Pseudo Opcodes)</vt:lpstr>
      <vt:lpstr>Procedures</vt:lpstr>
      <vt:lpstr>Procedures</vt:lpstr>
      <vt:lpstr>Eg:2 for Procedure</vt:lpstr>
      <vt:lpstr>Macros</vt:lpstr>
      <vt:lpstr>Macros</vt:lpstr>
      <vt:lpstr>Macros</vt:lpstr>
      <vt:lpstr>Macros</vt:lpstr>
      <vt:lpstr>Difference Between Macro and Procedure</vt:lpstr>
      <vt:lpstr>ALP TO EVALUATE ARITHMETIC EXPRESSION</vt:lpstr>
      <vt:lpstr>ALP TO EVALUATE ARITHMETIC EXPRESSION</vt:lpstr>
      <vt:lpstr>ALP TO FIND THE HIGHEST IN SERIES OF NUMBERS</vt:lpstr>
      <vt:lpstr>ALP TO FIND THE HIGHEST IN SERIES OF NUMBERS</vt:lpstr>
      <vt:lpstr>Find EVEN OR ODD IN A SERIES OF NUMBERS</vt:lpstr>
      <vt:lpstr>Find EVEN OR ODD IN A SERIES OF NUMBERS</vt:lpstr>
      <vt:lpstr>Find no. of Positive, Negative And zeroes in a series</vt:lpstr>
      <vt:lpstr>Find no. of Positive, Negative And zeroes in a series</vt:lpstr>
      <vt:lpstr>DETERMINING WHETHER A STRING IS A PALINDROME</vt:lpstr>
      <vt:lpstr>DETERMINING WHETHER A STRING IS A PALINDROME</vt:lpstr>
      <vt:lpstr>DETERMINING WHETHER A STRING IS A PALINDROME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 SET AND ASSEMBLY LANGUAGE PROGRAMMING OF 8086: </dc:title>
  <dc:creator>Amar Vuppuluri</dc:creator>
  <cp:lastModifiedBy>MRCETECE</cp:lastModifiedBy>
  <cp:revision>327</cp:revision>
  <dcterms:created xsi:type="dcterms:W3CDTF">2023-06-07T05:06:03Z</dcterms:created>
  <dcterms:modified xsi:type="dcterms:W3CDTF">2023-07-05T04:37:28Z</dcterms:modified>
</cp:coreProperties>
</file>